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63" r:id="rId4"/>
    <p:sldId id="277" r:id="rId5"/>
    <p:sldId id="262" r:id="rId6"/>
    <p:sldId id="278" r:id="rId7"/>
    <p:sldId id="266" r:id="rId8"/>
    <p:sldId id="290" r:id="rId9"/>
    <p:sldId id="260" r:id="rId10"/>
    <p:sldId id="280" r:id="rId11"/>
    <p:sldId id="279" r:id="rId12"/>
    <p:sldId id="281" r:id="rId13"/>
    <p:sldId id="282" r:id="rId14"/>
    <p:sldId id="293" r:id="rId15"/>
    <p:sldId id="283" r:id="rId16"/>
    <p:sldId id="286" r:id="rId17"/>
    <p:sldId id="285" r:id="rId18"/>
    <p:sldId id="291" r:id="rId19"/>
    <p:sldId id="287" r:id="rId20"/>
    <p:sldId id="268" r:id="rId21"/>
    <p:sldId id="289" r:id="rId22"/>
    <p:sldId id="288" r:id="rId23"/>
    <p:sldId id="292" r:id="rId24"/>
    <p:sldId id="294" r:id="rId25"/>
    <p:sldId id="275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5"/>
    <p:restoredTop sz="94650"/>
  </p:normalViewPr>
  <p:slideViewPr>
    <p:cSldViewPr snapToGrid="0">
      <p:cViewPr varScale="1">
        <p:scale>
          <a:sx n="120" d="100"/>
          <a:sy n="120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969EB3C-5D28-4B19-A349-4976D41D95D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C1E95DC-2E93-4A94-B6F0-9525714D3EEC}">
      <dgm:prSet/>
      <dgm:spPr/>
      <dgm:t>
        <a:bodyPr/>
        <a:lstStyle/>
        <a:p>
          <a:r>
            <a:rPr lang="en-IN" b="0" i="0"/>
            <a:t>HealthBot project addresses the growing demand for accessible healthcare information.</a:t>
          </a:r>
          <a:endParaRPr lang="en-US"/>
        </a:p>
      </dgm:t>
    </dgm:pt>
    <dgm:pt modelId="{23A15089-27B5-4807-92A9-357D51210862}" type="parTrans" cxnId="{96189054-B503-4C3A-81CA-06BD44B578B3}">
      <dgm:prSet/>
      <dgm:spPr/>
      <dgm:t>
        <a:bodyPr/>
        <a:lstStyle/>
        <a:p>
          <a:endParaRPr lang="en-US"/>
        </a:p>
      </dgm:t>
    </dgm:pt>
    <dgm:pt modelId="{7465660D-E9D9-4085-8C0D-83C2D69A5EF2}" type="sibTrans" cxnId="{96189054-B503-4C3A-81CA-06BD44B578B3}">
      <dgm:prSet/>
      <dgm:spPr/>
      <dgm:t>
        <a:bodyPr/>
        <a:lstStyle/>
        <a:p>
          <a:endParaRPr lang="en-US"/>
        </a:p>
      </dgm:t>
    </dgm:pt>
    <dgm:pt modelId="{686138CA-CC10-4220-85A0-C13F28F08F7A}">
      <dgm:prSet/>
      <dgm:spPr/>
      <dgm:t>
        <a:bodyPr/>
        <a:lstStyle/>
        <a:p>
          <a:r>
            <a:rPr lang="en-IN" b="0" i="0"/>
            <a:t>Aim: Develop a sophisticated healthcare assistant to interpret user queries accurately.</a:t>
          </a:r>
          <a:endParaRPr lang="en-US"/>
        </a:p>
      </dgm:t>
    </dgm:pt>
    <dgm:pt modelId="{642DF4EE-43BE-4658-BF54-181164D7F3B0}" type="parTrans" cxnId="{70DB5E48-DE78-402E-A98E-336E4E7FE903}">
      <dgm:prSet/>
      <dgm:spPr/>
      <dgm:t>
        <a:bodyPr/>
        <a:lstStyle/>
        <a:p>
          <a:endParaRPr lang="en-US"/>
        </a:p>
      </dgm:t>
    </dgm:pt>
    <dgm:pt modelId="{014C2591-23C7-445F-8EEA-AFF8853F5F41}" type="sibTrans" cxnId="{70DB5E48-DE78-402E-A98E-336E4E7FE903}">
      <dgm:prSet/>
      <dgm:spPr/>
      <dgm:t>
        <a:bodyPr/>
        <a:lstStyle/>
        <a:p>
          <a:endParaRPr lang="en-US"/>
        </a:p>
      </dgm:t>
    </dgm:pt>
    <dgm:pt modelId="{135B54C3-BE24-4FA0-A4E5-2E40E61FCEF4}">
      <dgm:prSet/>
      <dgm:spPr/>
      <dgm:t>
        <a:bodyPr/>
        <a:lstStyle/>
        <a:p>
          <a:r>
            <a:rPr lang="en-IN" b="0" i="0"/>
            <a:t>Intelligent bot powered by advanced Language Models (LLMs).</a:t>
          </a:r>
          <a:endParaRPr lang="en-US"/>
        </a:p>
      </dgm:t>
    </dgm:pt>
    <dgm:pt modelId="{36E5CAD6-B01B-4407-8F64-3416BB67A6F8}" type="parTrans" cxnId="{6D35984A-A87E-4669-A9B5-0E994F57E71C}">
      <dgm:prSet/>
      <dgm:spPr/>
      <dgm:t>
        <a:bodyPr/>
        <a:lstStyle/>
        <a:p>
          <a:endParaRPr lang="en-US"/>
        </a:p>
      </dgm:t>
    </dgm:pt>
    <dgm:pt modelId="{0EAC6E55-EC2B-4E0C-8880-CC31A7B60013}" type="sibTrans" cxnId="{6D35984A-A87E-4669-A9B5-0E994F57E71C}">
      <dgm:prSet/>
      <dgm:spPr/>
      <dgm:t>
        <a:bodyPr/>
        <a:lstStyle/>
        <a:p>
          <a:endParaRPr lang="en-US"/>
        </a:p>
      </dgm:t>
    </dgm:pt>
    <dgm:pt modelId="{4A9C542B-BC9C-42EC-8E31-B6DFFC5BDDD1}">
      <dgm:prSet/>
      <dgm:spPr/>
      <dgm:t>
        <a:bodyPr/>
        <a:lstStyle/>
        <a:p>
          <a:r>
            <a:rPr lang="en-IN" b="0" i="0"/>
            <a:t>Goal: Provide comprehensive and trustworthy advice on user health queries.</a:t>
          </a:r>
          <a:endParaRPr lang="en-US"/>
        </a:p>
      </dgm:t>
    </dgm:pt>
    <dgm:pt modelId="{6C132C1E-8B56-49B9-83C4-07146FD4B016}" type="parTrans" cxnId="{2D3F56BC-BA5B-42CF-AA50-0FC4969F3409}">
      <dgm:prSet/>
      <dgm:spPr/>
      <dgm:t>
        <a:bodyPr/>
        <a:lstStyle/>
        <a:p>
          <a:endParaRPr lang="en-US"/>
        </a:p>
      </dgm:t>
    </dgm:pt>
    <dgm:pt modelId="{D7C9E39F-488B-4D9E-BE33-EE2A433F0051}" type="sibTrans" cxnId="{2D3F56BC-BA5B-42CF-AA50-0FC4969F3409}">
      <dgm:prSet/>
      <dgm:spPr/>
      <dgm:t>
        <a:bodyPr/>
        <a:lstStyle/>
        <a:p>
          <a:endParaRPr lang="en-US"/>
        </a:p>
      </dgm:t>
    </dgm:pt>
    <dgm:pt modelId="{910305E0-E2A1-FA44-815F-D6A80094ACFC}" type="pres">
      <dgm:prSet presAssocID="{5969EB3C-5D28-4B19-A349-4976D41D95D8}" presName="linear" presStyleCnt="0">
        <dgm:presLayoutVars>
          <dgm:animLvl val="lvl"/>
          <dgm:resizeHandles val="exact"/>
        </dgm:presLayoutVars>
      </dgm:prSet>
      <dgm:spPr/>
    </dgm:pt>
    <dgm:pt modelId="{50BEA150-2829-F943-B4A6-91F0DBB327A5}" type="pres">
      <dgm:prSet presAssocID="{EC1E95DC-2E93-4A94-B6F0-9525714D3EEC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25EA1075-BDE3-AB41-90B7-658BC8019B84}" type="pres">
      <dgm:prSet presAssocID="{7465660D-E9D9-4085-8C0D-83C2D69A5EF2}" presName="spacer" presStyleCnt="0"/>
      <dgm:spPr/>
    </dgm:pt>
    <dgm:pt modelId="{0ABA20E2-59C7-7143-B90E-395720870DB0}" type="pres">
      <dgm:prSet presAssocID="{686138CA-CC10-4220-85A0-C13F28F08F7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CF2BDBF-3849-7C46-BEB0-27040112C283}" type="pres">
      <dgm:prSet presAssocID="{014C2591-23C7-445F-8EEA-AFF8853F5F41}" presName="spacer" presStyleCnt="0"/>
      <dgm:spPr/>
    </dgm:pt>
    <dgm:pt modelId="{9D6E1FC1-A21F-454B-949A-4DF21CA2383F}" type="pres">
      <dgm:prSet presAssocID="{135B54C3-BE24-4FA0-A4E5-2E40E61FCEF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929095D-1F17-2A4C-9AEA-071AF72D420F}" type="pres">
      <dgm:prSet presAssocID="{0EAC6E55-EC2B-4E0C-8880-CC31A7B60013}" presName="spacer" presStyleCnt="0"/>
      <dgm:spPr/>
    </dgm:pt>
    <dgm:pt modelId="{569C1E8D-5153-2A45-BAE9-071B33845C7B}" type="pres">
      <dgm:prSet presAssocID="{4A9C542B-BC9C-42EC-8E31-B6DFFC5BDDD1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70DB5E48-DE78-402E-A98E-336E4E7FE903}" srcId="{5969EB3C-5D28-4B19-A349-4976D41D95D8}" destId="{686138CA-CC10-4220-85A0-C13F28F08F7A}" srcOrd="1" destOrd="0" parTransId="{642DF4EE-43BE-4658-BF54-181164D7F3B0}" sibTransId="{014C2591-23C7-445F-8EEA-AFF8853F5F41}"/>
    <dgm:cxn modelId="{6D35984A-A87E-4669-A9B5-0E994F57E71C}" srcId="{5969EB3C-5D28-4B19-A349-4976D41D95D8}" destId="{135B54C3-BE24-4FA0-A4E5-2E40E61FCEF4}" srcOrd="2" destOrd="0" parTransId="{36E5CAD6-B01B-4407-8F64-3416BB67A6F8}" sibTransId="{0EAC6E55-EC2B-4E0C-8880-CC31A7B60013}"/>
    <dgm:cxn modelId="{96189054-B503-4C3A-81CA-06BD44B578B3}" srcId="{5969EB3C-5D28-4B19-A349-4976D41D95D8}" destId="{EC1E95DC-2E93-4A94-B6F0-9525714D3EEC}" srcOrd="0" destOrd="0" parTransId="{23A15089-27B5-4807-92A9-357D51210862}" sibTransId="{7465660D-E9D9-4085-8C0D-83C2D69A5EF2}"/>
    <dgm:cxn modelId="{BC77A584-D799-E741-AA3C-DD5B7F000913}" type="presOf" srcId="{4A9C542B-BC9C-42EC-8E31-B6DFFC5BDDD1}" destId="{569C1E8D-5153-2A45-BAE9-071B33845C7B}" srcOrd="0" destOrd="0" presId="urn:microsoft.com/office/officeart/2005/8/layout/vList2"/>
    <dgm:cxn modelId="{D7E4BD8D-537D-E24B-BDF1-A05B0B8F703E}" type="presOf" srcId="{EC1E95DC-2E93-4A94-B6F0-9525714D3EEC}" destId="{50BEA150-2829-F943-B4A6-91F0DBB327A5}" srcOrd="0" destOrd="0" presId="urn:microsoft.com/office/officeart/2005/8/layout/vList2"/>
    <dgm:cxn modelId="{BAB68DB2-B464-D442-A110-DE5A93A5CAB3}" type="presOf" srcId="{5969EB3C-5D28-4B19-A349-4976D41D95D8}" destId="{910305E0-E2A1-FA44-815F-D6A80094ACFC}" srcOrd="0" destOrd="0" presId="urn:microsoft.com/office/officeart/2005/8/layout/vList2"/>
    <dgm:cxn modelId="{682890B4-8A69-CE4F-B7CD-D5B39E2104C1}" type="presOf" srcId="{135B54C3-BE24-4FA0-A4E5-2E40E61FCEF4}" destId="{9D6E1FC1-A21F-454B-949A-4DF21CA2383F}" srcOrd="0" destOrd="0" presId="urn:microsoft.com/office/officeart/2005/8/layout/vList2"/>
    <dgm:cxn modelId="{2D3F56BC-BA5B-42CF-AA50-0FC4969F3409}" srcId="{5969EB3C-5D28-4B19-A349-4976D41D95D8}" destId="{4A9C542B-BC9C-42EC-8E31-B6DFFC5BDDD1}" srcOrd="3" destOrd="0" parTransId="{6C132C1E-8B56-49B9-83C4-07146FD4B016}" sibTransId="{D7C9E39F-488B-4D9E-BE33-EE2A433F0051}"/>
    <dgm:cxn modelId="{5BDD1EBD-EF6A-F84A-88CC-028263C5FF71}" type="presOf" srcId="{686138CA-CC10-4220-85A0-C13F28F08F7A}" destId="{0ABA20E2-59C7-7143-B90E-395720870DB0}" srcOrd="0" destOrd="0" presId="urn:microsoft.com/office/officeart/2005/8/layout/vList2"/>
    <dgm:cxn modelId="{6E64652F-679A-7C48-818C-B769CC148EF3}" type="presParOf" srcId="{910305E0-E2A1-FA44-815F-D6A80094ACFC}" destId="{50BEA150-2829-F943-B4A6-91F0DBB327A5}" srcOrd="0" destOrd="0" presId="urn:microsoft.com/office/officeart/2005/8/layout/vList2"/>
    <dgm:cxn modelId="{3C3BB63D-36CD-6646-BC30-E518F1CEC510}" type="presParOf" srcId="{910305E0-E2A1-FA44-815F-D6A80094ACFC}" destId="{25EA1075-BDE3-AB41-90B7-658BC8019B84}" srcOrd="1" destOrd="0" presId="urn:microsoft.com/office/officeart/2005/8/layout/vList2"/>
    <dgm:cxn modelId="{11558D06-AEF1-D049-975F-C1463F9B2FAE}" type="presParOf" srcId="{910305E0-E2A1-FA44-815F-D6A80094ACFC}" destId="{0ABA20E2-59C7-7143-B90E-395720870DB0}" srcOrd="2" destOrd="0" presId="urn:microsoft.com/office/officeart/2005/8/layout/vList2"/>
    <dgm:cxn modelId="{4FAE9DDC-3504-A049-A665-7775AFB3BCB9}" type="presParOf" srcId="{910305E0-E2A1-FA44-815F-D6A80094ACFC}" destId="{0CF2BDBF-3849-7C46-BEB0-27040112C283}" srcOrd="3" destOrd="0" presId="urn:microsoft.com/office/officeart/2005/8/layout/vList2"/>
    <dgm:cxn modelId="{77CE64CD-DF16-2744-AABC-9F679188B3E5}" type="presParOf" srcId="{910305E0-E2A1-FA44-815F-D6A80094ACFC}" destId="{9D6E1FC1-A21F-454B-949A-4DF21CA2383F}" srcOrd="4" destOrd="0" presId="urn:microsoft.com/office/officeart/2005/8/layout/vList2"/>
    <dgm:cxn modelId="{FD1B85DE-3D34-ED4F-9EB9-CF055960CC61}" type="presParOf" srcId="{910305E0-E2A1-FA44-815F-D6A80094ACFC}" destId="{3929095D-1F17-2A4C-9AEA-071AF72D420F}" srcOrd="5" destOrd="0" presId="urn:microsoft.com/office/officeart/2005/8/layout/vList2"/>
    <dgm:cxn modelId="{B95480A3-C12A-9540-99AA-F73C8044DED7}" type="presParOf" srcId="{910305E0-E2A1-FA44-815F-D6A80094ACFC}" destId="{569C1E8D-5153-2A45-BAE9-071B33845C7B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BEA150-2829-F943-B4A6-91F0DBB327A5}">
      <dsp:nvSpPr>
        <dsp:cNvPr id="0" name=""/>
        <dsp:cNvSpPr/>
      </dsp:nvSpPr>
      <dsp:spPr>
        <a:xfrm>
          <a:off x="0" y="74092"/>
          <a:ext cx="5728855" cy="875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b="0" i="0" kern="1200"/>
            <a:t>HealthBot project addresses the growing demand for accessible healthcare information.</a:t>
          </a:r>
          <a:endParaRPr lang="en-US" sz="2200" kern="1200"/>
        </a:p>
      </dsp:txBody>
      <dsp:txXfrm>
        <a:off x="42722" y="116814"/>
        <a:ext cx="5643411" cy="789716"/>
      </dsp:txXfrm>
    </dsp:sp>
    <dsp:sp modelId="{0ABA20E2-59C7-7143-B90E-395720870DB0}">
      <dsp:nvSpPr>
        <dsp:cNvPr id="0" name=""/>
        <dsp:cNvSpPr/>
      </dsp:nvSpPr>
      <dsp:spPr>
        <a:xfrm>
          <a:off x="0" y="1012612"/>
          <a:ext cx="5728855" cy="875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b="0" i="0" kern="1200"/>
            <a:t>Aim: Develop a sophisticated healthcare assistant to interpret user queries accurately.</a:t>
          </a:r>
          <a:endParaRPr lang="en-US" sz="2200" kern="1200"/>
        </a:p>
      </dsp:txBody>
      <dsp:txXfrm>
        <a:off x="42722" y="1055334"/>
        <a:ext cx="5643411" cy="789716"/>
      </dsp:txXfrm>
    </dsp:sp>
    <dsp:sp modelId="{9D6E1FC1-A21F-454B-949A-4DF21CA2383F}">
      <dsp:nvSpPr>
        <dsp:cNvPr id="0" name=""/>
        <dsp:cNvSpPr/>
      </dsp:nvSpPr>
      <dsp:spPr>
        <a:xfrm>
          <a:off x="0" y="1951132"/>
          <a:ext cx="5728855" cy="875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b="0" i="0" kern="1200"/>
            <a:t>Intelligent bot powered by advanced Language Models (LLMs).</a:t>
          </a:r>
          <a:endParaRPr lang="en-US" sz="2200" kern="1200"/>
        </a:p>
      </dsp:txBody>
      <dsp:txXfrm>
        <a:off x="42722" y="1993854"/>
        <a:ext cx="5643411" cy="789716"/>
      </dsp:txXfrm>
    </dsp:sp>
    <dsp:sp modelId="{569C1E8D-5153-2A45-BAE9-071B33845C7B}">
      <dsp:nvSpPr>
        <dsp:cNvPr id="0" name=""/>
        <dsp:cNvSpPr/>
      </dsp:nvSpPr>
      <dsp:spPr>
        <a:xfrm>
          <a:off x="0" y="2889652"/>
          <a:ext cx="5728855" cy="8751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b="0" i="0" kern="1200"/>
            <a:t>Goal: Provide comprehensive and trustworthy advice on user health queries.</a:t>
          </a:r>
          <a:endParaRPr lang="en-US" sz="2200" kern="1200"/>
        </a:p>
      </dsp:txBody>
      <dsp:txXfrm>
        <a:off x="42722" y="2932374"/>
        <a:ext cx="5643411" cy="7897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D7325-6561-A04A-898F-E5444C524B76}" type="datetimeFigureOut">
              <a:rPr lang="en-US" smtClean="0"/>
              <a:t>12/5/23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4E8A8-EFE8-364D-9209-A25022285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556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D7325-6561-A04A-898F-E5444C524B76}" type="datetimeFigureOut">
              <a:rPr lang="en-US" smtClean="0"/>
              <a:t>12/5/23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4E8A8-EFE8-364D-9209-A25022285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569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D7325-6561-A04A-898F-E5444C524B76}" type="datetimeFigureOut">
              <a:rPr lang="en-US" smtClean="0"/>
              <a:t>12/5/23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4E8A8-EFE8-364D-9209-A25022285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905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D7325-6561-A04A-898F-E5444C524B76}" type="datetimeFigureOut">
              <a:rPr lang="en-US" smtClean="0"/>
              <a:t>12/5/23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4E8A8-EFE8-364D-9209-A25022285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261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D7325-6561-A04A-898F-E5444C524B76}" type="datetimeFigureOut">
              <a:rPr lang="en-US" smtClean="0"/>
              <a:t>12/5/23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4E8A8-EFE8-364D-9209-A25022285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372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D7325-6561-A04A-898F-E5444C524B76}" type="datetimeFigureOut">
              <a:rPr lang="en-US" smtClean="0"/>
              <a:t>12/5/23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4E8A8-EFE8-364D-9209-A25022285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573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D7325-6561-A04A-898F-E5444C524B76}" type="datetimeFigureOut">
              <a:rPr lang="en-US" smtClean="0"/>
              <a:t>12/5/23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4E8A8-EFE8-364D-9209-A25022285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58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D7325-6561-A04A-898F-E5444C524B76}" type="datetimeFigureOut">
              <a:rPr lang="en-US" smtClean="0"/>
              <a:t>12/5/23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4E8A8-EFE8-364D-9209-A25022285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894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D7325-6561-A04A-898F-E5444C524B76}" type="datetimeFigureOut">
              <a:rPr lang="en-US" smtClean="0"/>
              <a:t>12/5/23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4E8A8-EFE8-364D-9209-A25022285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091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D7325-6561-A04A-898F-E5444C524B76}" type="datetimeFigureOut">
              <a:rPr lang="en-US" smtClean="0"/>
              <a:t>12/5/23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4E8A8-EFE8-364D-9209-A25022285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491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D7325-6561-A04A-898F-E5444C524B76}" type="datetimeFigureOut">
              <a:rPr lang="en-US" smtClean="0"/>
              <a:t>12/5/23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B4E8A8-EFE8-364D-9209-A25022285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634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ED7325-6561-A04A-898F-E5444C524B76}" type="datetimeFigureOut">
              <a:rPr lang="en-US" smtClean="0"/>
              <a:t>12/5/23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B4E8A8-EFE8-364D-9209-A25022285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362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8690B-6B2B-B507-40CC-E0B60018D4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05814" y="3896591"/>
            <a:ext cx="4820134" cy="1635639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HealthBot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Intelligent Healthcare Assistant using Large Language Models</a:t>
            </a:r>
            <a:br>
              <a:rPr lang="en-US" sz="4000" dirty="0"/>
            </a:br>
            <a:endParaRPr lang="en-US" sz="4000" dirty="0">
              <a:solidFill>
                <a:schemeClr val="tx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6D0CBB-CA67-83D2-B53C-41962152E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38441" y="6003373"/>
            <a:ext cx="5567010" cy="838831"/>
          </a:xfrm>
        </p:spPr>
        <p:txBody>
          <a:bodyPr anchor="b">
            <a:noAutofit/>
          </a:bodyPr>
          <a:lstStyle/>
          <a:p>
            <a:pPr marL="0" indent="0" algn="just">
              <a:buNone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Ashwin Sateesh Kumar		Nikhil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Gudipally</a:t>
            </a: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Bindu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Latha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Banisetti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r>
              <a:rPr lang="en-US" sz="14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Sriram Hariharan </a:t>
            </a:r>
            <a:r>
              <a:rPr lang="en-US" sz="1400" b="1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Neelakantan</a:t>
            </a: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A cartoon of a robot holding a first aid kit&#10;&#10;Description automatically generated">
            <a:extLst>
              <a:ext uri="{FF2B5EF4-FFF2-40B4-BE49-F238E27FC236}">
                <a16:creationId xmlns:a16="http://schemas.microsoft.com/office/drawing/2014/main" id="{C9E114FA-D9DE-A527-3193-DA1DD52925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51" r="21406" b="-2"/>
          <a:stretch/>
        </p:blipFill>
        <p:spPr>
          <a:xfrm>
            <a:off x="300" y="1130513"/>
            <a:ext cx="5004928" cy="5727482"/>
          </a:xfrm>
          <a:custGeom>
            <a:avLst/>
            <a:gdLst/>
            <a:ahLst/>
            <a:cxnLst/>
            <a:rect l="l" t="t" r="r" b="b"/>
            <a:pathLst>
              <a:path w="5004928" h="5727482">
                <a:moveTo>
                  <a:pt x="1673274" y="0"/>
                </a:moveTo>
                <a:cubicBezTo>
                  <a:pt x="3513296" y="0"/>
                  <a:pt x="5004928" y="1491632"/>
                  <a:pt x="5004928" y="3331654"/>
                </a:cubicBezTo>
                <a:cubicBezTo>
                  <a:pt x="5004928" y="4251665"/>
                  <a:pt x="4632020" y="5084579"/>
                  <a:pt x="4029109" y="5687489"/>
                </a:cubicBezTo>
                <a:lnTo>
                  <a:pt x="3985106" y="5727482"/>
                </a:lnTo>
                <a:lnTo>
                  <a:pt x="0" y="5727482"/>
                </a:lnTo>
                <a:lnTo>
                  <a:pt x="0" y="453879"/>
                </a:lnTo>
                <a:lnTo>
                  <a:pt x="85210" y="402113"/>
                </a:lnTo>
                <a:cubicBezTo>
                  <a:pt x="557283" y="145668"/>
                  <a:pt x="1098267" y="0"/>
                  <a:pt x="1673274" y="0"/>
                </a:cubicBezTo>
                <a:close/>
              </a:path>
            </a:pathLst>
          </a:custGeom>
        </p:spPr>
      </p:pic>
      <p:pic>
        <p:nvPicPr>
          <p:cNvPr id="7" name="Picture 6" descr="A blue background with white text and icons&#10;&#10;Description automatically generated">
            <a:extLst>
              <a:ext uri="{FF2B5EF4-FFF2-40B4-BE49-F238E27FC236}">
                <a16:creationId xmlns:a16="http://schemas.microsoft.com/office/drawing/2014/main" id="{80EA9133-0BDB-363B-2D66-8E344950EAA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9373" r="6963" b="1"/>
          <a:stretch/>
        </p:blipFill>
        <p:spPr>
          <a:xfrm>
            <a:off x="6146390" y="15796"/>
            <a:ext cx="4985039" cy="3574989"/>
          </a:xfrm>
          <a:custGeom>
            <a:avLst/>
            <a:gdLst/>
            <a:ahLst/>
            <a:cxnLst/>
            <a:rect l="l" t="t" r="r" b="b"/>
            <a:pathLst>
              <a:path w="5061985" h="3630170">
                <a:moveTo>
                  <a:pt x="253815" y="0"/>
                </a:moveTo>
                <a:lnTo>
                  <a:pt x="4808170" y="0"/>
                </a:lnTo>
                <a:lnTo>
                  <a:pt x="4863087" y="114001"/>
                </a:lnTo>
                <a:cubicBezTo>
                  <a:pt x="4991162" y="416805"/>
                  <a:pt x="5061985" y="749721"/>
                  <a:pt x="5061985" y="1099178"/>
                </a:cubicBezTo>
                <a:cubicBezTo>
                  <a:pt x="5061985" y="2497007"/>
                  <a:pt x="3928821" y="3630170"/>
                  <a:pt x="2530993" y="3630170"/>
                </a:cubicBezTo>
                <a:cubicBezTo>
                  <a:pt x="1133164" y="3630170"/>
                  <a:pt x="0" y="2497007"/>
                  <a:pt x="0" y="1099178"/>
                </a:cubicBezTo>
                <a:cubicBezTo>
                  <a:pt x="0" y="749721"/>
                  <a:pt x="70823" y="416805"/>
                  <a:pt x="198898" y="114001"/>
                </a:cubicBezTo>
                <a:close/>
              </a:path>
            </a:pathLst>
          </a:cu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3604476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A3DC5F-87E7-2970-DB6F-E4CE15D13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en-US" sz="40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Prompt Engineering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CC637F4-E608-5F5E-8788-D1354EED5FF2}"/>
              </a:ext>
            </a:extLst>
          </p:cNvPr>
          <p:cNvSpPr txBox="1"/>
          <p:nvPr/>
        </p:nvSpPr>
        <p:spPr>
          <a:xfrm>
            <a:off x="4504548" y="511388"/>
            <a:ext cx="722073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Prompt engineering involves designing clear and concise instructions in natural language for language models to elicit desired responses or actions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Factors to consider in prompt engineering include clarity, context, and specificity to ensure the model understands and generates relevant outputs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Including examples and conducting testing and iteration to improve response quality and effectiveness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FD658A3-E261-06B0-E7EB-C9BF6E85EF64}"/>
              </a:ext>
            </a:extLst>
          </p:cNvPr>
          <p:cNvSpPr/>
          <p:nvPr/>
        </p:nvSpPr>
        <p:spPr>
          <a:xfrm>
            <a:off x="4543803" y="3529013"/>
            <a:ext cx="7220730" cy="2625061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1600" dirty="0"/>
          </a:p>
          <a:p>
            <a:endParaRPr lang="en-US" sz="1600" b="0" dirty="0">
              <a:solidFill>
                <a:srgbClr val="A31515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6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For the context of {</a:t>
            </a:r>
            <a:r>
              <a:rPr lang="en-US" sz="1600" b="0" dirty="0">
                <a:solidFill>
                  <a:schemeClr val="tx1"/>
                </a:solidFill>
                <a:effectLst/>
                <a:highlight>
                  <a:srgbClr val="FF0000"/>
                </a:highlight>
                <a:latin typeface="Courier New" panose="02070309020205020404" pitchFamily="49" charset="0"/>
              </a:rPr>
              <a:t>disease</a:t>
            </a:r>
            <a:r>
              <a:rPr lang="en-US" sz="16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}, please consider the symptom and medicine information below:</a:t>
            </a:r>
          </a:p>
          <a:p>
            <a:endParaRPr lang="en-US" sz="1600" b="1" dirty="0">
              <a:solidFill>
                <a:srgbClr val="A31515"/>
              </a:solidFill>
              <a:effectLst/>
              <a:latin typeface="Courier New" panose="02070309020205020404" pitchFamily="49" charset="0"/>
            </a:endParaRPr>
          </a:p>
          <a:p>
            <a:r>
              <a:rPr lang="en-US" sz="16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Symptoms for {disease}: {</a:t>
            </a:r>
            <a:r>
              <a:rPr lang="en-US" sz="1600" b="0" dirty="0" err="1">
                <a:solidFill>
                  <a:schemeClr val="tx1"/>
                </a:solidFill>
                <a:effectLst/>
                <a:highlight>
                  <a:srgbClr val="FF0000"/>
                </a:highlight>
                <a:latin typeface="Courier New" panose="02070309020205020404" pitchFamily="49" charset="0"/>
              </a:rPr>
              <a:t>symptom_info</a:t>
            </a:r>
            <a:r>
              <a:rPr lang="en-US" sz="16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}</a:t>
            </a:r>
            <a:r>
              <a:rPr lang="en-US" sz="1600" dirty="0">
                <a:solidFill>
                  <a:schemeClr val="tx1"/>
                </a:solidFill>
                <a:latin typeface="Courier New" panose="02070309020205020404" pitchFamily="49" charset="0"/>
              </a:rPr>
              <a:t> </a:t>
            </a:r>
            <a:r>
              <a:rPr lang="en-US" sz="16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Medicines for {disease}:{</a:t>
            </a:r>
            <a:r>
              <a:rPr lang="en-US" sz="1600" b="0" dirty="0" err="1">
                <a:solidFill>
                  <a:schemeClr val="tx1"/>
                </a:solidFill>
                <a:effectLst/>
                <a:highlight>
                  <a:srgbClr val="FF0000"/>
                </a:highlight>
                <a:latin typeface="Courier New" panose="02070309020205020404" pitchFamily="49" charset="0"/>
              </a:rPr>
              <a:t>medicine_info</a:t>
            </a:r>
            <a:r>
              <a:rPr lang="en-US" sz="16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}</a:t>
            </a:r>
          </a:p>
          <a:p>
            <a:endParaRPr lang="en-US" sz="1600" dirty="0">
              <a:solidFill>
                <a:schemeClr val="tx1"/>
              </a:solidFill>
              <a:latin typeface="Courier New" panose="02070309020205020404" pitchFamily="49" charset="0"/>
            </a:endParaRPr>
          </a:p>
          <a:p>
            <a:r>
              <a:rPr lang="en-US" sz="16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Please provide an answer to the following question:</a:t>
            </a:r>
          </a:p>
          <a:p>
            <a:r>
              <a:rPr lang="en-US" sz="16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{</a:t>
            </a:r>
            <a:r>
              <a:rPr lang="en-US" sz="1600" b="0" dirty="0">
                <a:solidFill>
                  <a:schemeClr val="tx1"/>
                </a:solidFill>
                <a:effectLst/>
                <a:highlight>
                  <a:srgbClr val="FF0000"/>
                </a:highlight>
                <a:latin typeface="Courier New" panose="02070309020205020404" pitchFamily="49" charset="0"/>
              </a:rPr>
              <a:t>question</a:t>
            </a:r>
            <a:r>
              <a:rPr lang="en-US" sz="1600" b="0" dirty="0">
                <a:solidFill>
                  <a:schemeClr val="tx1"/>
                </a:solidFill>
                <a:effectLst/>
                <a:latin typeface="Courier New" panose="02070309020205020404" pitchFamily="49" charset="0"/>
              </a:rPr>
              <a:t>}</a:t>
            </a:r>
          </a:p>
          <a:p>
            <a:r>
              <a:rPr lang="en-US" sz="1600" dirty="0"/>
              <a:t> 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53204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A3DC5F-87E7-2970-DB6F-E4CE15D13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424" y="2529760"/>
            <a:ext cx="3201366" cy="1058874"/>
          </a:xfrm>
        </p:spPr>
        <p:txBody>
          <a:bodyPr anchor="b">
            <a:normAutofit/>
          </a:bodyPr>
          <a:lstStyle/>
          <a:p>
            <a:pPr algn="ctr"/>
            <a:r>
              <a:rPr lang="en-US" sz="40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Fine Tuning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F62445DF-E451-4C17-4EB6-9FB09F798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9122" y="511388"/>
            <a:ext cx="6334819" cy="263705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IN" sz="1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 a curated dataset with prompt-completion pairs specific to medical queries</a:t>
            </a:r>
          </a:p>
          <a:p>
            <a:pPr algn="just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the Language Model (LM) for a specific medical domain task – answering user queries</a:t>
            </a:r>
            <a:endParaRPr lang="en-I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fine-tuned LLM is specialized for medical query response, offering tailored and accurate information in the healthcare domain</a:t>
            </a:r>
          </a:p>
          <a:p>
            <a:endParaRPr lang="en-IN" sz="1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FCFE03-20B1-04DE-C5CE-F0440807BC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1907" y="3205029"/>
            <a:ext cx="5865713" cy="26370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676069-D35B-2F21-7A64-03FEEE154832}"/>
              </a:ext>
            </a:extLst>
          </p:cNvPr>
          <p:cNvSpPr txBox="1"/>
          <p:nvPr/>
        </p:nvSpPr>
        <p:spPr>
          <a:xfrm>
            <a:off x="9488557" y="6346612"/>
            <a:ext cx="2595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Credits: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DeepLearning.AI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8194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4D2703-ED9D-C322-708B-A719896F0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1"/>
            <a:ext cx="4959603" cy="1642969"/>
          </a:xfrm>
        </p:spPr>
        <p:txBody>
          <a:bodyPr anchor="b">
            <a:normAutofit/>
          </a:bodyPr>
          <a:lstStyle/>
          <a:p>
            <a:r>
              <a:rPr lang="en-US" sz="4000" b="1">
                <a:latin typeface="Times New Roman" panose="02020603050405020304" pitchFamily="18" charset="0"/>
                <a:cs typeface="Times New Roman" panose="02020603050405020304" pitchFamily="18" charset="0"/>
              </a:rPr>
              <a:t>Parameters for Response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5C7A6-6663-2509-C72D-572DA3B032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6397" y="2418408"/>
            <a:ext cx="4959603" cy="3522569"/>
          </a:xfrm>
        </p:spPr>
        <p:txBody>
          <a:bodyPr anchor="t"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 – value (Top-k sampling)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 – value (Top p sampling)</a:t>
            </a:r>
          </a:p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max_length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(maximum number of output tokens)</a:t>
            </a:r>
          </a:p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num_beams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(number of beams for beam search)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temperature (responsible for selection of output tokens)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FC0A68-4928-2B7A-AC00-A4C5C04ED9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82" b="2222"/>
          <a:stretch/>
        </p:blipFill>
        <p:spPr>
          <a:xfrm>
            <a:off x="6512442" y="1176474"/>
            <a:ext cx="5201023" cy="4091295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0512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A3DC5F-87E7-2970-DB6F-E4CE15D13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424" y="2675593"/>
            <a:ext cx="3201366" cy="1058874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40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Reinforcement Learning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F62445DF-E451-4C17-4EB6-9FB09F798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6357" y="166831"/>
            <a:ext cx="6334819" cy="263705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IN" sz="1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Reinforcement Learning (RL) is employed in this task primarily to obtain feedback and enhance the performance of the model</a:t>
            </a:r>
          </a:p>
          <a:p>
            <a:pPr algn="just"/>
            <a:r>
              <a:rPr lang="en-IN" sz="1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Reinforcement Learning with Cosine Similarity: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cosine similarity of embeddings as a reward function in the reinforcement learning model to encourage the generation of more contextually relevant responses</a:t>
            </a:r>
            <a:endParaRPr lang="en-IN" sz="18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7E4E65-8A6F-8377-855E-B286E3F9F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1907" y="3418860"/>
            <a:ext cx="6498815" cy="27858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CBE0826-DF08-4AC3-09D7-4B7909CB0AB2}"/>
              </a:ext>
            </a:extLst>
          </p:cNvPr>
          <p:cNvSpPr txBox="1"/>
          <p:nvPr/>
        </p:nvSpPr>
        <p:spPr>
          <a:xfrm>
            <a:off x="9422296" y="6346682"/>
            <a:ext cx="2595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Credits: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DeepLearning.AI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5750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99" name="Rectangle 8198">
            <a:extLst>
              <a:ext uri="{FF2B5EF4-FFF2-40B4-BE49-F238E27FC236}">
                <a16:creationId xmlns:a16="http://schemas.microsoft.com/office/drawing/2014/main" id="{345A976A-8DE3-4B67-B94B-2044FDD128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1" name="Rectangle 8200">
            <a:extLst>
              <a:ext uri="{FF2B5EF4-FFF2-40B4-BE49-F238E27FC236}">
                <a16:creationId xmlns:a16="http://schemas.microsoft.com/office/drawing/2014/main" id="{6EAAA1B9-2DDB-49C9-A037-A523D2F13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FC096A3-DC61-C3AD-0DA8-2A37007A3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7200"/>
            <a:ext cx="10579608" cy="1188720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Large Language Models</a:t>
            </a:r>
          </a:p>
        </p:txBody>
      </p:sp>
      <p:grpSp>
        <p:nvGrpSpPr>
          <p:cNvPr id="8203" name="Group 8202">
            <a:extLst>
              <a:ext uri="{FF2B5EF4-FFF2-40B4-BE49-F238E27FC236}">
                <a16:creationId xmlns:a16="http://schemas.microsoft.com/office/drawing/2014/main" id="{76566969-F813-4CC5-B3E9-363D85B55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881264" y="-5116"/>
            <a:ext cx="3318648" cy="2490264"/>
            <a:chOff x="-305" y="-1"/>
            <a:chExt cx="3832880" cy="2876136"/>
          </a:xfrm>
        </p:grpSpPr>
        <p:sp>
          <p:nvSpPr>
            <p:cNvPr id="8204" name="Freeform: Shape 8203">
              <a:extLst>
                <a:ext uri="{FF2B5EF4-FFF2-40B4-BE49-F238E27FC236}">
                  <a16:creationId xmlns:a16="http://schemas.microsoft.com/office/drawing/2014/main" id="{AF8CF66C-45E2-456B-92B0-9E97A331D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05" name="Freeform: Shape 8204">
              <a:extLst>
                <a:ext uri="{FF2B5EF4-FFF2-40B4-BE49-F238E27FC236}">
                  <a16:creationId xmlns:a16="http://schemas.microsoft.com/office/drawing/2014/main" id="{D65D590E-D70D-4D25-B853-D5208F2AA3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06" name="Freeform: Shape 8205">
              <a:extLst>
                <a:ext uri="{FF2B5EF4-FFF2-40B4-BE49-F238E27FC236}">
                  <a16:creationId xmlns:a16="http://schemas.microsoft.com/office/drawing/2014/main" id="{6231501E-3F84-4705-A001-13995FA68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07" name="Freeform: Shape 8206">
              <a:extLst>
                <a:ext uri="{FF2B5EF4-FFF2-40B4-BE49-F238E27FC236}">
                  <a16:creationId xmlns:a16="http://schemas.microsoft.com/office/drawing/2014/main" id="{552617E4-47FD-4C38-8F70-93BF9B125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209" name="Group 8208">
            <a:extLst>
              <a:ext uri="{FF2B5EF4-FFF2-40B4-BE49-F238E27FC236}">
                <a16:creationId xmlns:a16="http://schemas.microsoft.com/office/drawing/2014/main" id="{0217D733-97B6-4C43-AF0C-5E3CB0EA1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07887"/>
            <a:ext cx="2605762" cy="2252847"/>
            <a:chOff x="-305" y="-4155"/>
            <a:chExt cx="2514948" cy="2174333"/>
          </a:xfrm>
        </p:grpSpPr>
        <p:sp>
          <p:nvSpPr>
            <p:cNvPr id="8210" name="Freeform: Shape 8209">
              <a:extLst>
                <a:ext uri="{FF2B5EF4-FFF2-40B4-BE49-F238E27FC236}">
                  <a16:creationId xmlns:a16="http://schemas.microsoft.com/office/drawing/2014/main" id="{FD288266-7E76-4D4A-BAAC-E233FA013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11" name="Freeform: Shape 8210">
              <a:extLst>
                <a:ext uri="{FF2B5EF4-FFF2-40B4-BE49-F238E27FC236}">
                  <a16:creationId xmlns:a16="http://schemas.microsoft.com/office/drawing/2014/main" id="{B697F88A-8624-4BA2-AF06-E6C3A52F03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12" name="Freeform: Shape 8211">
              <a:extLst>
                <a:ext uri="{FF2B5EF4-FFF2-40B4-BE49-F238E27FC236}">
                  <a16:creationId xmlns:a16="http://schemas.microsoft.com/office/drawing/2014/main" id="{8CA77163-C052-481C-9DCF-68C23ACAB3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8213" name="Freeform: Shape 8212">
              <a:extLst>
                <a:ext uri="{FF2B5EF4-FFF2-40B4-BE49-F238E27FC236}">
                  <a16:creationId xmlns:a16="http://schemas.microsoft.com/office/drawing/2014/main" id="{02B425B5-0A0E-4B85-B718-E5DA73431A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8194" name="Picture 2" descr="The Illustrated GPT-2 (Visualizing Transformer Language Models) – Jay  Alammar – Visualizing machine learning one concept at a time.">
            <a:extLst>
              <a:ext uri="{FF2B5EF4-FFF2-40B4-BE49-F238E27FC236}">
                <a16:creationId xmlns:a16="http://schemas.microsoft.com/office/drawing/2014/main" id="{98718506-5C26-2723-EDC4-FFCA6CBEE9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648" y="2021753"/>
            <a:ext cx="5658177" cy="2679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EC7BE3-4AFB-685C-6E03-7F7BF97A8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1232" y="2623176"/>
            <a:ext cx="5829055" cy="188587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2EFC4C-D220-72BA-D307-BFB7188ED05A}"/>
              </a:ext>
            </a:extLst>
          </p:cNvPr>
          <p:cNvSpPr txBox="1"/>
          <p:nvPr/>
        </p:nvSpPr>
        <p:spPr>
          <a:xfrm>
            <a:off x="8023667" y="2874934"/>
            <a:ext cx="923651" cy="3111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61188">
              <a:spcAft>
                <a:spcPts val="600"/>
              </a:spcAft>
            </a:pPr>
            <a:r>
              <a:rPr lang="en-US" sz="142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FLAN – T5</a:t>
            </a:r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27A9E4-1D55-D7B8-465F-69DEA355B65D}"/>
              </a:ext>
            </a:extLst>
          </p:cNvPr>
          <p:cNvSpPr txBox="1"/>
          <p:nvPr/>
        </p:nvSpPr>
        <p:spPr>
          <a:xfrm>
            <a:off x="8681867" y="5831985"/>
            <a:ext cx="2085827" cy="3111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61188">
              <a:spcAft>
                <a:spcPts val="600"/>
              </a:spcAft>
            </a:pPr>
            <a:r>
              <a:rPr lang="en-US" sz="1422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Credits: </a:t>
            </a:r>
            <a:r>
              <a:rPr lang="en-US" sz="1422" kern="1200" err="1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DeepLearning.AI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20285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D9A7F3BF-8763-4074-AD77-92790AF314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873504-25F5-9959-7C54-BFCF0DB4E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069" y="381935"/>
            <a:ext cx="9356106" cy="1200329"/>
          </a:xfrm>
        </p:spPr>
        <p:txBody>
          <a:bodyPr anchor="t">
            <a:norm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US" sz="8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035" name="Group 1034">
            <a:extLst>
              <a:ext uri="{FF2B5EF4-FFF2-40B4-BE49-F238E27FC236}">
                <a16:creationId xmlns:a16="http://schemas.microsoft.com/office/drawing/2014/main" id="{7A9648D6-B41B-42D0-A817-AE2607B0B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4200" y="554152"/>
            <a:ext cx="574177" cy="1075866"/>
            <a:chOff x="10994200" y="554152"/>
            <a:chExt cx="574177" cy="1075866"/>
          </a:xfrm>
        </p:grpSpPr>
        <p:sp>
          <p:nvSpPr>
            <p:cNvPr id="1036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013369" y="554152"/>
              <a:ext cx="171515" cy="171515"/>
            </a:xfrm>
            <a:custGeom>
              <a:avLst/>
              <a:gdLst>
                <a:gd name="connsiteX0" fmla="*/ 159874 w 171515"/>
                <a:gd name="connsiteY0" fmla="*/ 74116 h 171515"/>
                <a:gd name="connsiteX1" fmla="*/ 97399 w 171515"/>
                <a:gd name="connsiteY1" fmla="*/ 74116 h 171515"/>
                <a:gd name="connsiteX2" fmla="*/ 97399 w 171515"/>
                <a:gd name="connsiteY2" fmla="*/ 11641 h 171515"/>
                <a:gd name="connsiteX3" fmla="*/ 85758 w 171515"/>
                <a:gd name="connsiteY3" fmla="*/ 0 h 171515"/>
                <a:gd name="connsiteX4" fmla="*/ 74116 w 171515"/>
                <a:gd name="connsiteY4" fmla="*/ 11641 h 171515"/>
                <a:gd name="connsiteX5" fmla="*/ 74116 w 171515"/>
                <a:gd name="connsiteY5" fmla="*/ 74116 h 171515"/>
                <a:gd name="connsiteX6" fmla="*/ 11641 w 171515"/>
                <a:gd name="connsiteY6" fmla="*/ 74116 h 171515"/>
                <a:gd name="connsiteX7" fmla="*/ 0 w 171515"/>
                <a:gd name="connsiteY7" fmla="*/ 85758 h 171515"/>
                <a:gd name="connsiteX8" fmla="*/ 11641 w 171515"/>
                <a:gd name="connsiteY8" fmla="*/ 97399 h 171515"/>
                <a:gd name="connsiteX9" fmla="*/ 74116 w 171515"/>
                <a:gd name="connsiteY9" fmla="*/ 97399 h 171515"/>
                <a:gd name="connsiteX10" fmla="*/ 74116 w 171515"/>
                <a:gd name="connsiteY10" fmla="*/ 159874 h 171515"/>
                <a:gd name="connsiteX11" fmla="*/ 85758 w 171515"/>
                <a:gd name="connsiteY11" fmla="*/ 171515 h 171515"/>
                <a:gd name="connsiteX12" fmla="*/ 97399 w 171515"/>
                <a:gd name="connsiteY12" fmla="*/ 159874 h 171515"/>
                <a:gd name="connsiteX13" fmla="*/ 97399 w 171515"/>
                <a:gd name="connsiteY13" fmla="*/ 97399 h 171515"/>
                <a:gd name="connsiteX14" fmla="*/ 159874 w 171515"/>
                <a:gd name="connsiteY14" fmla="*/ 97399 h 171515"/>
                <a:gd name="connsiteX15" fmla="*/ 171515 w 171515"/>
                <a:gd name="connsiteY15" fmla="*/ 85758 h 171515"/>
                <a:gd name="connsiteX16" fmla="*/ 159874 w 171515"/>
                <a:gd name="connsiteY16" fmla="*/ 74116 h 17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5" h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solidFill>
              <a:schemeClr val="accent2"/>
            </a:solidFill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Graphic 10">
              <a:extLst>
                <a:ext uri="{FF2B5EF4-FFF2-40B4-BE49-F238E27FC236}">
                  <a16:creationId xmlns:a16="http://schemas.microsoft.com/office/drawing/2014/main" id="{E3020543-B24B-4EC4-8FFC-8DD88EEA9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55951" y="837005"/>
              <a:ext cx="112426" cy="112426"/>
            </a:xfrm>
            <a:custGeom>
              <a:avLst/>
              <a:gdLst>
                <a:gd name="connsiteX0" fmla="*/ 112426 w 112426"/>
                <a:gd name="connsiteY0" fmla="*/ 56213 h 112426"/>
                <a:gd name="connsiteX1" fmla="*/ 56213 w 112426"/>
                <a:gd name="connsiteY1" fmla="*/ 112426 h 112426"/>
                <a:gd name="connsiteX2" fmla="*/ 0 w 112426"/>
                <a:gd name="connsiteY2" fmla="*/ 56213 h 112426"/>
                <a:gd name="connsiteX3" fmla="*/ 56213 w 112426"/>
                <a:gd name="connsiteY3" fmla="*/ 0 h 112426"/>
                <a:gd name="connsiteX4" fmla="*/ 112426 w 112426"/>
                <a:gd name="connsiteY4" fmla="*/ 56213 h 11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26" h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solidFill>
              <a:schemeClr val="accent2"/>
            </a:solidFill>
            <a:ln w="5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94200" y="1472473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solidFill>
              <a:schemeClr val="accent2"/>
            </a:solidFill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040" name="Straight Connector 1039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62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51CAD7F-7818-FBB2-6CBA-5E7098053A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9552248"/>
              </p:ext>
            </p:extLst>
          </p:nvPr>
        </p:nvGraphicFramePr>
        <p:xfrm>
          <a:off x="1657836" y="1630018"/>
          <a:ext cx="8681586" cy="16297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3862">
                  <a:extLst>
                    <a:ext uri="{9D8B030D-6E8A-4147-A177-3AD203B41FA5}">
                      <a16:colId xmlns:a16="http://schemas.microsoft.com/office/drawing/2014/main" val="1626872478"/>
                    </a:ext>
                  </a:extLst>
                </a:gridCol>
                <a:gridCol w="2893862">
                  <a:extLst>
                    <a:ext uri="{9D8B030D-6E8A-4147-A177-3AD203B41FA5}">
                      <a16:colId xmlns:a16="http://schemas.microsoft.com/office/drawing/2014/main" val="2856959501"/>
                    </a:ext>
                  </a:extLst>
                </a:gridCol>
                <a:gridCol w="2893862">
                  <a:extLst>
                    <a:ext uri="{9D8B030D-6E8A-4147-A177-3AD203B41FA5}">
                      <a16:colId xmlns:a16="http://schemas.microsoft.com/office/drawing/2014/main" val="1800774122"/>
                    </a:ext>
                  </a:extLst>
                </a:gridCol>
              </a:tblGrid>
              <a:tr h="428684">
                <a:tc>
                  <a:txBody>
                    <a:bodyPr/>
                    <a:lstStyle/>
                    <a:p>
                      <a:r>
                        <a:rPr lang="en-US" dirty="0"/>
                        <a:t>Models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Train 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Validation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3261635"/>
                  </a:ext>
                </a:extLst>
              </a:tr>
              <a:tr h="400364">
                <a:tc>
                  <a:txBody>
                    <a:bodyPr/>
                    <a:lstStyle/>
                    <a:p>
                      <a:r>
                        <a:rPr lang="en-US" dirty="0"/>
                        <a:t>LSTM with Attention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8277614"/>
                  </a:ext>
                </a:extLst>
              </a:tr>
              <a:tr h="400364">
                <a:tc>
                  <a:txBody>
                    <a:bodyPr/>
                    <a:lstStyle/>
                    <a:p>
                      <a:r>
                        <a:rPr lang="en-US" dirty="0"/>
                        <a:t>Bi-RNN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2158726"/>
                  </a:ext>
                </a:extLst>
              </a:tr>
              <a:tr h="400364">
                <a:tc>
                  <a:txBody>
                    <a:bodyPr/>
                    <a:lstStyle/>
                    <a:p>
                      <a:r>
                        <a:rPr lang="en-US" dirty="0"/>
                        <a:t>Transformer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638039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F490D258-E1AF-1D5B-AF8E-4E227C0C185F}"/>
              </a:ext>
            </a:extLst>
          </p:cNvPr>
          <p:cNvSpPr txBox="1"/>
          <p:nvPr/>
        </p:nvSpPr>
        <p:spPr>
          <a:xfrm>
            <a:off x="1476245" y="1121563"/>
            <a:ext cx="4389034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365760">
              <a:spcAft>
                <a:spcPts val="600"/>
              </a:spcAft>
            </a:pPr>
            <a:r>
              <a:rPr lang="en-US" sz="1920" b="1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1. Intent Classification</a:t>
            </a: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A graph with blue and orange lines&#10;&#10;Description automatically generated">
            <a:extLst>
              <a:ext uri="{FF2B5EF4-FFF2-40B4-BE49-F238E27FC236}">
                <a16:creationId xmlns:a16="http://schemas.microsoft.com/office/drawing/2014/main" id="{9B4DB1E9-9A1A-4C29-C0E1-13A0957F94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9323" y="3491855"/>
            <a:ext cx="3762877" cy="2392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 graph with a line&#10;&#10;Description automatically generated">
            <a:extLst>
              <a:ext uri="{FF2B5EF4-FFF2-40B4-BE49-F238E27FC236}">
                <a16:creationId xmlns:a16="http://schemas.microsoft.com/office/drawing/2014/main" id="{9720F7A3-FFA0-5DF6-B173-A9DAE00F37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0149" y="3429000"/>
            <a:ext cx="3886711" cy="2455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FBE973-A82F-AD8B-8DEE-0B3A72FA8046}"/>
              </a:ext>
            </a:extLst>
          </p:cNvPr>
          <p:cNvSpPr txBox="1"/>
          <p:nvPr/>
        </p:nvSpPr>
        <p:spPr>
          <a:xfrm>
            <a:off x="3535772" y="5971266"/>
            <a:ext cx="53578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365760">
              <a:spcAft>
                <a:spcPts val="600"/>
              </a:spcAft>
            </a:pPr>
            <a:r>
              <a:rPr lang="en-US" sz="2000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Accuracy and Loss plots for LSTM with Attention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67630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A169D286-F4D7-4C8B-A6BD-D05384C7F1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1" name="Freeform 6">
            <a:extLst>
              <a:ext uri="{FF2B5EF4-FFF2-40B4-BE49-F238E27FC236}">
                <a16:creationId xmlns:a16="http://schemas.microsoft.com/office/drawing/2014/main" id="{39E8235E-135E-4261-8F54-2B316E493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610728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83" name="Freeform 7">
            <a:extLst>
              <a:ext uri="{FF2B5EF4-FFF2-40B4-BE49-F238E27FC236}">
                <a16:creationId xmlns:a16="http://schemas.microsoft.com/office/drawing/2014/main" id="{D4ED8EC3-4D57-4620-93CE-4E6661F09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343079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85" name="Freeform: Shape 3084">
            <a:extLst>
              <a:ext uri="{FF2B5EF4-FFF2-40B4-BE49-F238E27FC236}">
                <a16:creationId xmlns:a16="http://schemas.microsoft.com/office/drawing/2014/main" id="{83BCB34A-2F40-4F41-8488-A134C1C15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5" y="340424"/>
            <a:ext cx="4630139" cy="5265795"/>
          </a:xfrm>
          <a:custGeom>
            <a:avLst/>
            <a:gdLst>
              <a:gd name="connsiteX0" fmla="*/ 0 w 4630139"/>
              <a:gd name="connsiteY0" fmla="*/ 0 h 5265795"/>
              <a:gd name="connsiteX1" fmla="*/ 4630139 w 4630139"/>
              <a:gd name="connsiteY1" fmla="*/ 0 h 5265795"/>
              <a:gd name="connsiteX2" fmla="*/ 4630139 w 4630139"/>
              <a:gd name="connsiteY2" fmla="*/ 5265795 h 5265795"/>
              <a:gd name="connsiteX3" fmla="*/ 0 w 4630139"/>
              <a:gd name="connsiteY3" fmla="*/ 5265795 h 5265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0139" h="5265795">
                <a:moveTo>
                  <a:pt x="0" y="0"/>
                </a:moveTo>
                <a:lnTo>
                  <a:pt x="4630139" y="0"/>
                </a:lnTo>
                <a:lnTo>
                  <a:pt x="4630139" y="5265795"/>
                </a:lnTo>
                <a:lnTo>
                  <a:pt x="0" y="526579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D56EC6-4030-6AA4-EC20-A879769924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978" y="712381"/>
            <a:ext cx="4231228" cy="4465675"/>
          </a:xfrm>
          <a:prstGeom prst="rect">
            <a:avLst/>
          </a:prstGeom>
        </p:spPr>
      </p:pic>
      <p:sp>
        <p:nvSpPr>
          <p:cNvPr id="3087" name="Freeform: Shape 3086">
            <a:extLst>
              <a:ext uri="{FF2B5EF4-FFF2-40B4-BE49-F238E27FC236}">
                <a16:creationId xmlns:a16="http://schemas.microsoft.com/office/drawing/2014/main" id="{F78382DC-4207-465E-B379-1E16448AA2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1780" y="1071563"/>
            <a:ext cx="7290218" cy="5242298"/>
          </a:xfrm>
          <a:custGeom>
            <a:avLst/>
            <a:gdLst>
              <a:gd name="connsiteX0" fmla="*/ 0 w 7290218"/>
              <a:gd name="connsiteY0" fmla="*/ 0 h 5242298"/>
              <a:gd name="connsiteX1" fmla="*/ 7290218 w 7290218"/>
              <a:gd name="connsiteY1" fmla="*/ 0 h 5242298"/>
              <a:gd name="connsiteX2" fmla="*/ 7290218 w 7290218"/>
              <a:gd name="connsiteY2" fmla="*/ 5242298 h 5242298"/>
              <a:gd name="connsiteX3" fmla="*/ 0 w 7290218"/>
              <a:gd name="connsiteY3" fmla="*/ 5242298 h 524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90218" h="5242298">
                <a:moveTo>
                  <a:pt x="0" y="0"/>
                </a:moveTo>
                <a:lnTo>
                  <a:pt x="7290218" y="0"/>
                </a:lnTo>
                <a:lnTo>
                  <a:pt x="7290218" y="5242298"/>
                </a:lnTo>
                <a:lnTo>
                  <a:pt x="0" y="524229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C792D5B-AFC5-7513-8DC2-B6A7A7004A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76468" y="1550010"/>
            <a:ext cx="6788636" cy="4236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62472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659FDB4-FCBE-4A89-B46D-43D4FA544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90D258-E1AF-1D5B-AF8E-4E227C0C185F}"/>
              </a:ext>
            </a:extLst>
          </p:cNvPr>
          <p:cNvSpPr txBox="1"/>
          <p:nvPr/>
        </p:nvSpPr>
        <p:spPr>
          <a:xfrm>
            <a:off x="838200" y="365125"/>
            <a:ext cx="984223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kern="12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2. Named Entity Recognition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Graphic 12">
            <a:extLst>
              <a:ext uri="{FF2B5EF4-FFF2-40B4-BE49-F238E27FC236}">
                <a16:creationId xmlns:a16="http://schemas.microsoft.com/office/drawing/2014/main" id="{58BDB0EE-D238-415B-9ED8-62AA6AB2A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03882" y="59182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Graphic 11">
            <a:extLst>
              <a:ext uri="{FF2B5EF4-FFF2-40B4-BE49-F238E27FC236}">
                <a16:creationId xmlns:a16="http://schemas.microsoft.com/office/drawing/2014/main" id="{C5B55FC3-961D-4325-82F1-DE92B0D04E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62662" y="82112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Graphic 13">
            <a:extLst>
              <a:ext uri="{FF2B5EF4-FFF2-40B4-BE49-F238E27FC236}">
                <a16:creationId xmlns:a16="http://schemas.microsoft.com/office/drawing/2014/main" id="{4C8AB332-D09E-4F28-943C-DABDD4716A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88342" y="1336268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90F2BC-B220-7CC3-00E8-1BE2E9189CFC}"/>
              </a:ext>
            </a:extLst>
          </p:cNvPr>
          <p:cNvSpPr txBox="1"/>
          <p:nvPr/>
        </p:nvSpPr>
        <p:spPr>
          <a:xfrm>
            <a:off x="1751699" y="1825625"/>
            <a:ext cx="7659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1460" indent="-251460" defTabSz="402336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Detected the entities in queries with 98% accuracy and an F1 score of 0.84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FAB3B33E-9A23-BB0E-1E0D-9480F62155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978792"/>
              </p:ext>
            </p:extLst>
          </p:nvPr>
        </p:nvGraphicFramePr>
        <p:xfrm>
          <a:off x="1353743" y="2577128"/>
          <a:ext cx="5001444" cy="32605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00722">
                  <a:extLst>
                    <a:ext uri="{9D8B030D-6E8A-4147-A177-3AD203B41FA5}">
                      <a16:colId xmlns:a16="http://schemas.microsoft.com/office/drawing/2014/main" val="2065017792"/>
                    </a:ext>
                  </a:extLst>
                </a:gridCol>
                <a:gridCol w="2500722">
                  <a:extLst>
                    <a:ext uri="{9D8B030D-6E8A-4147-A177-3AD203B41FA5}">
                      <a16:colId xmlns:a16="http://schemas.microsoft.com/office/drawing/2014/main" val="666263187"/>
                    </a:ext>
                  </a:extLst>
                </a:gridCol>
              </a:tblGrid>
              <a:tr h="399655"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Entities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Numerical Label</a:t>
                      </a:r>
                      <a:endParaRPr lang="en-IN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3963237"/>
                  </a:ext>
                </a:extLst>
              </a:tr>
              <a:tr h="655372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Miscellaneous (MISC)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5827656"/>
                  </a:ext>
                </a:extLst>
              </a:tr>
              <a:tr h="374498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Medicine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6891887"/>
                  </a:ext>
                </a:extLst>
              </a:tr>
              <a:tr h="374498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Symptom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3279514"/>
                  </a:ext>
                </a:extLst>
              </a:tr>
              <a:tr h="374498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 Disease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6048621"/>
                  </a:ext>
                </a:extLst>
              </a:tr>
              <a:tr h="374498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Severity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4036"/>
                  </a:ext>
                </a:extLst>
              </a:tr>
              <a:tr h="374498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 Sensation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9616158"/>
                  </a:ext>
                </a:extLst>
              </a:tr>
              <a:tr h="333046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 Body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735680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37F74233-EFB1-7E77-F8A7-45B883915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2728" y="2552103"/>
            <a:ext cx="4470191" cy="328558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7AE611A-369E-A24B-7D24-227E9C5741EE}"/>
              </a:ext>
            </a:extLst>
          </p:cNvPr>
          <p:cNvSpPr txBox="1"/>
          <p:nvPr/>
        </p:nvSpPr>
        <p:spPr>
          <a:xfrm>
            <a:off x="2429311" y="5916958"/>
            <a:ext cx="1968809" cy="3361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02336">
              <a:spcAft>
                <a:spcPts val="600"/>
              </a:spcAft>
            </a:pPr>
            <a:r>
              <a:rPr lang="en-US" sz="1584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Entities used for NER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9DD301-CB66-C477-F615-C5B48125DED8}"/>
              </a:ext>
            </a:extLst>
          </p:cNvPr>
          <p:cNvSpPr txBox="1"/>
          <p:nvPr/>
        </p:nvSpPr>
        <p:spPr>
          <a:xfrm>
            <a:off x="7665640" y="5916958"/>
            <a:ext cx="2097049" cy="3361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02336">
              <a:spcAft>
                <a:spcPts val="600"/>
              </a:spcAft>
            </a:pPr>
            <a:r>
              <a:rPr lang="en-US" sz="1584" kern="1200" dirty="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Detected Entity Results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6209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266402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270175"/>
            <a:ext cx="12185331" cy="1590742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lumMod val="50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5265546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3335" y="5263483"/>
            <a:ext cx="12192000" cy="1597433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5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1B701BB7-66DC-7123-D544-C0DF666C51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60473" y="402569"/>
            <a:ext cx="8332826" cy="3437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4CDD3E-2E94-1C7A-7C58-845866CE92CB}"/>
              </a:ext>
            </a:extLst>
          </p:cNvPr>
          <p:cNvSpPr txBox="1"/>
          <p:nvPr/>
        </p:nvSpPr>
        <p:spPr>
          <a:xfrm>
            <a:off x="1926251" y="3839860"/>
            <a:ext cx="8332826" cy="11199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Accuracy and Loss plots for NER using BERT</a:t>
            </a:r>
          </a:p>
        </p:txBody>
      </p:sp>
    </p:spTree>
    <p:extLst>
      <p:ext uri="{BB962C8B-B14F-4D97-AF65-F5344CB8AC3E}">
        <p14:creationId xmlns:p14="http://schemas.microsoft.com/office/powerpoint/2010/main" val="10847474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90D258-E1AF-1D5B-AF8E-4E227C0C185F}"/>
              </a:ext>
            </a:extLst>
          </p:cNvPr>
          <p:cNvSpPr txBox="1"/>
          <p:nvPr/>
        </p:nvSpPr>
        <p:spPr>
          <a:xfrm>
            <a:off x="1136397" y="502021"/>
            <a:ext cx="6061845" cy="11779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b="1" kern="1200" dirty="0"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3. Contextual Understanding – Fine Tuning GPT2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57DB75-106D-42BF-5D09-56214A8037FF}"/>
              </a:ext>
            </a:extLst>
          </p:cNvPr>
          <p:cNvSpPr txBox="1"/>
          <p:nvPr/>
        </p:nvSpPr>
        <p:spPr>
          <a:xfrm>
            <a:off x="1136397" y="1961634"/>
            <a:ext cx="4959603" cy="352256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Employed semantic similarity as a rigorous evaluation metric for response validation, achieved average semantic segmentation score of 0.7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D34C619-E633-98BE-AEB9-15F9D0A0A9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87572" y="1829519"/>
            <a:ext cx="5842851" cy="3198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05" name="Rectangle 4104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7" name="Rectangle 4106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596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79B30-AFEB-F7BC-0F36-C93FAF4C3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654487" y="1880639"/>
            <a:ext cx="10515600" cy="1325563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D2D5E598-EA0C-0C02-9A67-83CCD9401E8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5728855" cy="38389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Oval 3">
            <a:extLst>
              <a:ext uri="{FF2B5EF4-FFF2-40B4-BE49-F238E27FC236}">
                <a16:creationId xmlns:a16="http://schemas.microsoft.com/office/drawing/2014/main" id="{C8E130B7-425B-5411-691B-748C9782B639}"/>
              </a:ext>
            </a:extLst>
          </p:cNvPr>
          <p:cNvSpPr/>
          <p:nvPr/>
        </p:nvSpPr>
        <p:spPr>
          <a:xfrm>
            <a:off x="6915600" y="969518"/>
            <a:ext cx="4930259" cy="1712214"/>
          </a:xfrm>
          <a:prstGeom prst="ellipse">
            <a:avLst/>
          </a:prstGeom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alpha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alpha val="4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/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ADFF924C-668F-1876-B70F-3B8C84D3B858}"/>
              </a:ext>
            </a:extLst>
          </p:cNvPr>
          <p:cNvSpPr/>
          <p:nvPr/>
        </p:nvSpPr>
        <p:spPr>
          <a:xfrm>
            <a:off x="8921743" y="5030015"/>
            <a:ext cx="955476" cy="611505"/>
          </a:xfrm>
          <a:prstGeom prst="downArrow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9B019B-4E71-FD7F-5199-3054B4F5B3C1}"/>
              </a:ext>
            </a:extLst>
          </p:cNvPr>
          <p:cNvGrpSpPr/>
          <p:nvPr/>
        </p:nvGrpSpPr>
        <p:grpSpPr>
          <a:xfrm>
            <a:off x="8769332" y="3018156"/>
            <a:ext cx="1719857" cy="1719857"/>
            <a:chOff x="5937194" y="2092875"/>
            <a:chExt cx="1719857" cy="1719857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7B18B5B-8BC9-3BFE-C837-1A6A2188C1F8}"/>
                </a:ext>
              </a:extLst>
            </p:cNvPr>
            <p:cNvSpPr/>
            <p:nvPr/>
          </p:nvSpPr>
          <p:spPr>
            <a:xfrm>
              <a:off x="5937194" y="2092875"/>
              <a:ext cx="1719857" cy="1719857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Oval 8">
              <a:extLst>
                <a:ext uri="{FF2B5EF4-FFF2-40B4-BE49-F238E27FC236}">
                  <a16:creationId xmlns:a16="http://schemas.microsoft.com/office/drawing/2014/main" id="{67C3A825-B26A-340E-9101-D9D7D24295D5}"/>
                </a:ext>
              </a:extLst>
            </p:cNvPr>
            <p:cNvSpPr txBox="1"/>
            <p:nvPr/>
          </p:nvSpPr>
          <p:spPr>
            <a:xfrm>
              <a:off x="6189061" y="2344742"/>
              <a:ext cx="1216123" cy="12161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970" tIns="13970" rIns="13970" bIns="13970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100" kern="1200" dirty="0"/>
                <a:t>Contextual Understanding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A6F1E2F-B4FB-A422-9564-1F2523EDC0FF}"/>
              </a:ext>
            </a:extLst>
          </p:cNvPr>
          <p:cNvGrpSpPr/>
          <p:nvPr/>
        </p:nvGrpSpPr>
        <p:grpSpPr>
          <a:xfrm>
            <a:off x="7503738" y="1522662"/>
            <a:ext cx="1719857" cy="1719857"/>
            <a:chOff x="4706540" y="802600"/>
            <a:chExt cx="1719857" cy="1719857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DD4867A-7239-EBA5-E206-F0A3FE842DC2}"/>
                </a:ext>
              </a:extLst>
            </p:cNvPr>
            <p:cNvSpPr/>
            <p:nvPr/>
          </p:nvSpPr>
          <p:spPr>
            <a:xfrm>
              <a:off x="4706540" y="802600"/>
              <a:ext cx="1719857" cy="1719857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Oval 10">
              <a:extLst>
                <a:ext uri="{FF2B5EF4-FFF2-40B4-BE49-F238E27FC236}">
                  <a16:creationId xmlns:a16="http://schemas.microsoft.com/office/drawing/2014/main" id="{DC9DE9F3-FEC7-29BD-A796-28C526CC4394}"/>
                </a:ext>
              </a:extLst>
            </p:cNvPr>
            <p:cNvSpPr txBox="1"/>
            <p:nvPr/>
          </p:nvSpPr>
          <p:spPr>
            <a:xfrm>
              <a:off x="4958407" y="1054467"/>
              <a:ext cx="1216123" cy="12161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970" tIns="13970" rIns="13970" bIns="13970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100" kern="1200" dirty="0"/>
                <a:t>Named Entity Recognition(NER)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5B493AA9-4AB5-B605-7DBD-83C075B73FAF}"/>
              </a:ext>
            </a:extLst>
          </p:cNvPr>
          <p:cNvGrpSpPr/>
          <p:nvPr/>
        </p:nvGrpSpPr>
        <p:grpSpPr>
          <a:xfrm>
            <a:off x="9230889" y="896008"/>
            <a:ext cx="1719857" cy="1719857"/>
            <a:chOff x="6464617" y="386776"/>
            <a:chExt cx="1719857" cy="1719857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43F8EC3-A2F5-0B6B-014D-48F888699B9F}"/>
                </a:ext>
              </a:extLst>
            </p:cNvPr>
            <p:cNvSpPr/>
            <p:nvPr/>
          </p:nvSpPr>
          <p:spPr>
            <a:xfrm>
              <a:off x="6464617" y="386776"/>
              <a:ext cx="1719857" cy="1719857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2" name="Oval 12">
              <a:extLst>
                <a:ext uri="{FF2B5EF4-FFF2-40B4-BE49-F238E27FC236}">
                  <a16:creationId xmlns:a16="http://schemas.microsoft.com/office/drawing/2014/main" id="{2AD36B5C-2BDE-4292-7B6A-9947B6262C9C}"/>
                </a:ext>
              </a:extLst>
            </p:cNvPr>
            <p:cNvSpPr txBox="1"/>
            <p:nvPr/>
          </p:nvSpPr>
          <p:spPr>
            <a:xfrm>
              <a:off x="6716484" y="638643"/>
              <a:ext cx="1216123" cy="12161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3970" tIns="13970" rIns="13970" bIns="13970" numCol="1" spcCol="1270" anchor="ctr" anchorCtr="0">
              <a:noAutofit/>
            </a:bodyPr>
            <a:lstStyle/>
            <a:p>
              <a:pPr marL="0" lvl="0" indent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GB" sz="1100" kern="1200" dirty="0"/>
                <a:t>Intent Classification</a:t>
              </a:r>
            </a:p>
          </p:txBody>
        </p:sp>
      </p:grpSp>
      <p:sp>
        <p:nvSpPr>
          <p:cNvPr id="10" name="Shape 9">
            <a:extLst>
              <a:ext uri="{FF2B5EF4-FFF2-40B4-BE49-F238E27FC236}">
                <a16:creationId xmlns:a16="http://schemas.microsoft.com/office/drawing/2014/main" id="{2C47342F-B3C7-E767-DBBE-0D645E0DCE23}"/>
              </a:ext>
            </a:extLst>
          </p:cNvPr>
          <p:cNvSpPr/>
          <p:nvPr/>
        </p:nvSpPr>
        <p:spPr>
          <a:xfrm>
            <a:off x="6709074" y="765153"/>
            <a:ext cx="5350668" cy="4280535"/>
          </a:xfrm>
          <a:prstGeom prst="funnel">
            <a:avLst/>
          </a:prstGeom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4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12491C7C-FB9F-687E-BD74-C79254EAE58B}"/>
              </a:ext>
            </a:extLst>
          </p:cNvPr>
          <p:cNvSpPr/>
          <p:nvPr/>
        </p:nvSpPr>
        <p:spPr>
          <a:xfrm>
            <a:off x="8588234" y="5778454"/>
            <a:ext cx="1789043" cy="43732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Health Bot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11E4DCE-06E0-7239-A55E-C9DEE576C224}"/>
              </a:ext>
            </a:extLst>
          </p:cNvPr>
          <p:cNvSpPr txBox="1"/>
          <p:nvPr/>
        </p:nvSpPr>
        <p:spPr>
          <a:xfrm>
            <a:off x="633960" y="412009"/>
            <a:ext cx="57288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7560606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FEAE179-C525-48F3-AD47-0E9E2B6F2E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C8260E-968F-44E8-A823-ABB431311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8658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89" y="0"/>
            <a:ext cx="11231745" cy="45881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9FC94D-A204-E1E7-CFF3-F6AACEB996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457" b="8393"/>
          <a:stretch/>
        </p:blipFill>
        <p:spPr>
          <a:xfrm>
            <a:off x="630278" y="114300"/>
            <a:ext cx="10931441" cy="432739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E43805F-24A6-46A4-B19B-54F283473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001107" y="5661132"/>
            <a:ext cx="146304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6FF267-82A0-F2CD-25B5-1ED86E7787D8}"/>
              </a:ext>
            </a:extLst>
          </p:cNvPr>
          <p:cNvSpPr txBox="1"/>
          <p:nvPr/>
        </p:nvSpPr>
        <p:spPr>
          <a:xfrm>
            <a:off x="5162719" y="4883544"/>
            <a:ext cx="6586915" cy="15569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 bot’s responses before reinforcement learning with GPT2</a:t>
            </a:r>
          </a:p>
        </p:txBody>
      </p:sp>
    </p:spTree>
    <p:extLst>
      <p:ext uri="{BB962C8B-B14F-4D97-AF65-F5344CB8AC3E}">
        <p14:creationId xmlns:p14="http://schemas.microsoft.com/office/powerpoint/2010/main" val="6398348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23" name="Rectangle 9222">
            <a:extLst>
              <a:ext uri="{FF2B5EF4-FFF2-40B4-BE49-F238E27FC236}">
                <a16:creationId xmlns:a16="http://schemas.microsoft.com/office/drawing/2014/main" id="{700E0F77-E936-4985-B7B1-B9823486AC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25" name="Rectangle 9224">
            <a:extLst>
              <a:ext uri="{FF2B5EF4-FFF2-40B4-BE49-F238E27FC236}">
                <a16:creationId xmlns:a16="http://schemas.microsoft.com/office/drawing/2014/main" id="{95C8260E-968F-44E8-A823-ABB431311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8658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27" name="Rectangle 9226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89" y="0"/>
            <a:ext cx="11231745" cy="45881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 descr="image">
            <a:extLst>
              <a:ext uri="{FF2B5EF4-FFF2-40B4-BE49-F238E27FC236}">
                <a16:creationId xmlns:a16="http://schemas.microsoft.com/office/drawing/2014/main" id="{297C1B06-8B33-2ABC-C0FE-494EE96C34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7225" y="865848"/>
            <a:ext cx="11032167" cy="3575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29" name="Rectangle 9228">
            <a:extLst>
              <a:ext uri="{FF2B5EF4-FFF2-40B4-BE49-F238E27FC236}">
                <a16:creationId xmlns:a16="http://schemas.microsoft.com/office/drawing/2014/main" id="{FE43805F-24A6-46A4-B19B-54F283473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001107" y="5661132"/>
            <a:ext cx="146304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FACDD2-9BEF-532F-E7A4-40F5D2A37CFF}"/>
              </a:ext>
            </a:extLst>
          </p:cNvPr>
          <p:cNvSpPr txBox="1"/>
          <p:nvPr/>
        </p:nvSpPr>
        <p:spPr>
          <a:xfrm>
            <a:off x="5162719" y="4883544"/>
            <a:ext cx="6586915" cy="15569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Healthbot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response results for the input queries with GPT 2</a:t>
            </a:r>
          </a:p>
        </p:txBody>
      </p:sp>
    </p:spTree>
    <p:extLst>
      <p:ext uri="{BB962C8B-B14F-4D97-AF65-F5344CB8AC3E}">
        <p14:creationId xmlns:p14="http://schemas.microsoft.com/office/powerpoint/2010/main" val="35672442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FEAE179-C525-48F3-AD47-0E9E2B6F2E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5C8260E-968F-44E8-A823-ABB431311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8658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89" y="0"/>
            <a:ext cx="11231745" cy="45881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65F550-C29E-1B12-CCDE-DC6015689E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3" r="13739" b="1"/>
          <a:stretch/>
        </p:blipFill>
        <p:spPr>
          <a:xfrm>
            <a:off x="517890" y="218295"/>
            <a:ext cx="11231744" cy="4142226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E43805F-24A6-46A4-B19B-54F283473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001107" y="5661132"/>
            <a:ext cx="146304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155122-5E4D-470C-7A7D-2C73FCB17C4C}"/>
              </a:ext>
            </a:extLst>
          </p:cNvPr>
          <p:cNvSpPr txBox="1"/>
          <p:nvPr/>
        </p:nvSpPr>
        <p:spPr>
          <a:xfrm>
            <a:off x="5162719" y="4883544"/>
            <a:ext cx="6586915" cy="15569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Healthbot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response results with temperature = 2</a:t>
            </a:r>
          </a:p>
        </p:txBody>
      </p:sp>
    </p:spTree>
    <p:extLst>
      <p:ext uri="{BB962C8B-B14F-4D97-AF65-F5344CB8AC3E}">
        <p14:creationId xmlns:p14="http://schemas.microsoft.com/office/powerpoint/2010/main" val="1397182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77D87B-21E4-FC02-1589-349865895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3" y="1153572"/>
            <a:ext cx="3341827" cy="44611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Challenges</a:t>
            </a: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C65F9-7B88-ED71-015D-52A6392BDA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8282" y="1167457"/>
            <a:ext cx="6909805" cy="4789039"/>
          </a:xfrm>
        </p:spPr>
        <p:txBody>
          <a:bodyPr anchor="ctr">
            <a:normAutofit/>
          </a:bodyPr>
          <a:lstStyle/>
          <a:p>
            <a:pPr marL="285750" indent="-228600" algn="just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complexity of capturing diverse user intents and ensuring the model's ability to discern subtle differences in queries.</a:t>
            </a:r>
          </a:p>
          <a:p>
            <a:pPr marL="285750" indent="-228600" algn="just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structured data templates for NER and Intent Classification tasks to ensure consistent and informative training data.</a:t>
            </a:r>
          </a:p>
          <a:p>
            <a:pPr marL="285750" indent="-228600" algn="just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Incorporating natural language variations and colloquial expressions to make the model responses more user-friendly.</a:t>
            </a:r>
          </a:p>
          <a:p>
            <a:pPr marL="285750" indent="-228600" algn="just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Managing the complexity of integrating multiple models for Named Entity Recognition (NER), Intent Classification, and large-scale language generation (GPT-2).</a:t>
            </a:r>
          </a:p>
          <a:p>
            <a:pPr marL="285750" indent="-228600" algn="just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comprehensive and specialized health-related datasets from the internet.</a:t>
            </a:r>
          </a:p>
          <a:p>
            <a:pPr marL="285750" indent="-228600" algn="just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access to high-performance computing resources posed challenges in training and fine-tuning large language models like GPT-2.</a:t>
            </a:r>
          </a:p>
          <a:p>
            <a:pPr algn="just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5076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A77613A-8191-1151-6572-ECFC6BE8035A}"/>
              </a:ext>
            </a:extLst>
          </p:cNvPr>
          <p:cNvSpPr txBox="1">
            <a:spLocks/>
          </p:cNvSpPr>
          <p:nvPr/>
        </p:nvSpPr>
        <p:spPr>
          <a:xfrm>
            <a:off x="779710" y="0"/>
            <a:ext cx="5479719" cy="16162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34601D5-4CA2-B08D-923B-77CA3DE45053}"/>
              </a:ext>
            </a:extLst>
          </p:cNvPr>
          <p:cNvSpPr txBox="1">
            <a:spLocks/>
          </p:cNvSpPr>
          <p:nvPr/>
        </p:nvSpPr>
        <p:spPr>
          <a:xfrm>
            <a:off x="779710" y="1803637"/>
            <a:ext cx="5621090" cy="45140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Gather more data on a variety of diseases – Explore more Research Papers.</a:t>
            </a:r>
          </a:p>
          <a:p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Explore the potential of deploying the health chatbot on cloud platforms like AWS for enhanced scalability and resource optimization.</a:t>
            </a:r>
          </a:p>
          <a:p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Extend the chatbot's capabilities to support multiple languages, making healthcare information accessible to a more diverse user base – Incorporate an in-built translator.</a:t>
            </a:r>
          </a:p>
          <a:p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Include more disease types</a:t>
            </a:r>
          </a:p>
          <a:p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Extend the chatbot's capabilities to collaborate with AI solutions in other domains, such as nutrition, fitness, mental health, and lifestyle management, providing users with holistic well-being support.</a:t>
            </a:r>
          </a:p>
          <a:p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Suggest help links, contact information, etc.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White bulbs with a yellow one standing out">
            <a:extLst>
              <a:ext uri="{FF2B5EF4-FFF2-40B4-BE49-F238E27FC236}">
                <a16:creationId xmlns:a16="http://schemas.microsoft.com/office/drawing/2014/main" id="{4CD17071-2AAA-C5F8-E816-ECEEA3FD76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15" r="33985" b="-1"/>
          <a:stretch/>
        </p:blipFill>
        <p:spPr>
          <a:xfrm>
            <a:off x="7147451" y="10"/>
            <a:ext cx="4921187" cy="685799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6440E455-D341-5BA2-3CB5-92DC5AB891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28342E9-8C64-007C-5638-CD6B2A403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7BEFE33-8E2F-5561-E123-C55CCCADE8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625371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1A1E7-7976-5415-40FE-FDCFD1728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954" y="556591"/>
            <a:ext cx="5479719" cy="781316"/>
          </a:xfrm>
        </p:spPr>
        <p:txBody>
          <a:bodyPr anchor="b"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</a:t>
            </a:r>
          </a:p>
        </p:txBody>
      </p:sp>
      <p:pic>
        <p:nvPicPr>
          <p:cNvPr id="5" name="Picture 4" descr="White bulbs with a yellow one standing out">
            <a:extLst>
              <a:ext uri="{FF2B5EF4-FFF2-40B4-BE49-F238E27FC236}">
                <a16:creationId xmlns:a16="http://schemas.microsoft.com/office/drawing/2014/main" id="{4F77F9C7-CB01-06A3-2DB1-A3EABCB2E1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115" r="33985" b="-1"/>
          <a:stretch/>
        </p:blipFill>
        <p:spPr>
          <a:xfrm>
            <a:off x="7270812" y="10"/>
            <a:ext cx="4921187" cy="68579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8CE57D37-C2D0-066B-1AE3-6F4244344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24DCA44-89CF-872A-903F-96C50780EA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B0CC4F5-AC85-FFFA-7EB5-33C4FCE90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E3716961-1C3B-CCFC-8FE0-CE0C0698E066}"/>
              </a:ext>
            </a:extLst>
          </p:cNvPr>
          <p:cNvSpPr txBox="1"/>
          <p:nvPr/>
        </p:nvSpPr>
        <p:spPr>
          <a:xfrm>
            <a:off x="525725" y="1844719"/>
            <a:ext cx="60960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Gather more data on a variety of diseases – Explore more Research Papers.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Explore the potential of deploying the health chatbot on cloud platforms like AWS for enhanced scalability and resource optimization.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Extend the chatbot's capabilities to support multiple languages, making healthcare information accessible to a more diverse user base – Incorporate an in-built translator.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 more disease 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Extend the chatbot's capabilities to collaborate with AI solutions in other domains, such as nutrition, fitness, mental health, and lifestyle management, providing users with holistic well-being support.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Suggest help links, contact information, etc.</a:t>
            </a: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3701A8F-EADD-C67B-056A-55BC99DB38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13" name="Picture 12" descr="Blue award ribbon">
            <a:extLst>
              <a:ext uri="{FF2B5EF4-FFF2-40B4-BE49-F238E27FC236}">
                <a16:creationId xmlns:a16="http://schemas.microsoft.com/office/drawing/2014/main" id="{05D6F9E7-4DD7-2799-B8EE-52B0D67C73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710" r="-1" b="-1"/>
          <a:stretch/>
        </p:blipFill>
        <p:spPr>
          <a:xfrm>
            <a:off x="-29609" y="0"/>
            <a:ext cx="12188952" cy="6857990"/>
          </a:xfrm>
          <a:prstGeom prst="rect">
            <a:avLst/>
          </a:prstGeom>
        </p:spPr>
      </p:pic>
      <p:sp>
        <p:nvSpPr>
          <p:cNvPr id="14" name="Freeform: Shape 9">
            <a:extLst>
              <a:ext uri="{FF2B5EF4-FFF2-40B4-BE49-F238E27FC236}">
                <a16:creationId xmlns:a16="http://schemas.microsoft.com/office/drawing/2014/main" id="{B714D67D-F941-BDDB-D5F7-ED294534D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824691" y="0"/>
            <a:ext cx="7365784" cy="6858000"/>
          </a:xfrm>
          <a:custGeom>
            <a:avLst/>
            <a:gdLst>
              <a:gd name="connsiteX0" fmla="*/ 5742761 w 7365784"/>
              <a:gd name="connsiteY0" fmla="*/ 0 h 6858000"/>
              <a:gd name="connsiteX1" fmla="*/ 3076369 w 7365784"/>
              <a:gd name="connsiteY1" fmla="*/ 0 h 6858000"/>
              <a:gd name="connsiteX2" fmla="*/ 1949196 w 7365784"/>
              <a:gd name="connsiteY2" fmla="*/ 0 h 6858000"/>
              <a:gd name="connsiteX3" fmla="*/ 1583228 w 7365784"/>
              <a:gd name="connsiteY3" fmla="*/ 0 h 6858000"/>
              <a:gd name="connsiteX4" fmla="*/ 1457787 w 7365784"/>
              <a:gd name="connsiteY4" fmla="*/ 0 h 6858000"/>
              <a:gd name="connsiteX5" fmla="*/ 1445578 w 7365784"/>
              <a:gd name="connsiteY5" fmla="*/ 0 h 6858000"/>
              <a:gd name="connsiteX6" fmla="*/ 571708 w 7365784"/>
              <a:gd name="connsiteY6" fmla="*/ 0 h 6858000"/>
              <a:gd name="connsiteX7" fmla="*/ 237757 w 7365784"/>
              <a:gd name="connsiteY7" fmla="*/ 0 h 6858000"/>
              <a:gd name="connsiteX8" fmla="*/ 205161 w 7365784"/>
              <a:gd name="connsiteY8" fmla="*/ 0 h 6858000"/>
              <a:gd name="connsiteX9" fmla="*/ 0 w 7365784"/>
              <a:gd name="connsiteY9" fmla="*/ 0 h 6858000"/>
              <a:gd name="connsiteX10" fmla="*/ 0 w 7365784"/>
              <a:gd name="connsiteY10" fmla="*/ 6858000 h 6858000"/>
              <a:gd name="connsiteX11" fmla="*/ 205161 w 7365784"/>
              <a:gd name="connsiteY11" fmla="*/ 6858000 h 6858000"/>
              <a:gd name="connsiteX12" fmla="*/ 237757 w 7365784"/>
              <a:gd name="connsiteY12" fmla="*/ 6858000 h 6858000"/>
              <a:gd name="connsiteX13" fmla="*/ 571708 w 7365784"/>
              <a:gd name="connsiteY13" fmla="*/ 6858000 h 6858000"/>
              <a:gd name="connsiteX14" fmla="*/ 1274834 w 7365784"/>
              <a:gd name="connsiteY14" fmla="*/ 6858000 h 6858000"/>
              <a:gd name="connsiteX15" fmla="*/ 1445578 w 7365784"/>
              <a:gd name="connsiteY15" fmla="*/ 6858000 h 6858000"/>
              <a:gd name="connsiteX16" fmla="*/ 1457787 w 7365784"/>
              <a:gd name="connsiteY16" fmla="*/ 6858000 h 6858000"/>
              <a:gd name="connsiteX17" fmla="*/ 1949196 w 7365784"/>
              <a:gd name="connsiteY17" fmla="*/ 6858000 h 6858000"/>
              <a:gd name="connsiteX18" fmla="*/ 3076369 w 7365784"/>
              <a:gd name="connsiteY18" fmla="*/ 6858000 h 6858000"/>
              <a:gd name="connsiteX19" fmla="*/ 4863030 w 7365784"/>
              <a:gd name="connsiteY19" fmla="*/ 6858000 h 6858000"/>
              <a:gd name="connsiteX20" fmla="*/ 4974786 w 7365784"/>
              <a:gd name="connsiteY20" fmla="*/ 6780599 h 6858000"/>
              <a:gd name="connsiteX21" fmla="*/ 5491434 w 7365784"/>
              <a:gd name="connsiteY21" fmla="*/ 6374814 h 6858000"/>
              <a:gd name="connsiteX22" fmla="*/ 7365784 w 7365784"/>
              <a:gd name="connsiteY22" fmla="*/ 3621656 h 6858000"/>
              <a:gd name="connsiteX23" fmla="*/ 5764885 w 7365784"/>
              <a:gd name="connsiteY23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365784" h="6858000">
                <a:moveTo>
                  <a:pt x="5742761" y="0"/>
                </a:moveTo>
                <a:lnTo>
                  <a:pt x="3076369" y="0"/>
                </a:lnTo>
                <a:lnTo>
                  <a:pt x="1949196" y="0"/>
                </a:lnTo>
                <a:lnTo>
                  <a:pt x="1583228" y="0"/>
                </a:lnTo>
                <a:lnTo>
                  <a:pt x="1457787" y="0"/>
                </a:lnTo>
                <a:lnTo>
                  <a:pt x="1445578" y="0"/>
                </a:lnTo>
                <a:lnTo>
                  <a:pt x="571708" y="0"/>
                </a:lnTo>
                <a:lnTo>
                  <a:pt x="237757" y="0"/>
                </a:lnTo>
                <a:lnTo>
                  <a:pt x="205161" y="0"/>
                </a:lnTo>
                <a:lnTo>
                  <a:pt x="0" y="0"/>
                </a:lnTo>
                <a:lnTo>
                  <a:pt x="0" y="6858000"/>
                </a:lnTo>
                <a:lnTo>
                  <a:pt x="205161" y="6858000"/>
                </a:lnTo>
                <a:lnTo>
                  <a:pt x="237757" y="6858000"/>
                </a:lnTo>
                <a:lnTo>
                  <a:pt x="571708" y="6858000"/>
                </a:lnTo>
                <a:lnTo>
                  <a:pt x="1274834" y="6858000"/>
                </a:lnTo>
                <a:lnTo>
                  <a:pt x="1445578" y="6858000"/>
                </a:lnTo>
                <a:lnTo>
                  <a:pt x="1457787" y="6858000"/>
                </a:lnTo>
                <a:lnTo>
                  <a:pt x="1949196" y="6858000"/>
                </a:lnTo>
                <a:lnTo>
                  <a:pt x="3076369" y="6858000"/>
                </a:lnTo>
                <a:lnTo>
                  <a:pt x="4863030" y="6858000"/>
                </a:lnTo>
                <a:lnTo>
                  <a:pt x="4974786" y="6780599"/>
                </a:lnTo>
                <a:cubicBezTo>
                  <a:pt x="5148604" y="6653108"/>
                  <a:pt x="5319231" y="6515397"/>
                  <a:pt x="5491434" y="6374814"/>
                </a:cubicBezTo>
                <a:cubicBezTo>
                  <a:pt x="6437059" y="5602839"/>
                  <a:pt x="7365784" y="4969131"/>
                  <a:pt x="7365784" y="3621656"/>
                </a:cubicBezTo>
                <a:cubicBezTo>
                  <a:pt x="7365784" y="2093192"/>
                  <a:pt x="6792048" y="754641"/>
                  <a:pt x="576488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1">
            <a:extLst>
              <a:ext uri="{FF2B5EF4-FFF2-40B4-BE49-F238E27FC236}">
                <a16:creationId xmlns:a16="http://schemas.microsoft.com/office/drawing/2014/main" id="{5E9DB88D-04DF-EC59-7D10-CE280A863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83671" y="0"/>
            <a:ext cx="7208329" cy="6858000"/>
          </a:xfrm>
          <a:custGeom>
            <a:avLst/>
            <a:gdLst>
              <a:gd name="connsiteX0" fmla="*/ 5585306 w 7208329"/>
              <a:gd name="connsiteY0" fmla="*/ 0 h 6858000"/>
              <a:gd name="connsiteX1" fmla="*/ 2918914 w 7208329"/>
              <a:gd name="connsiteY1" fmla="*/ 0 h 6858000"/>
              <a:gd name="connsiteX2" fmla="*/ 1592911 w 7208329"/>
              <a:gd name="connsiteY2" fmla="*/ 0 h 6858000"/>
              <a:gd name="connsiteX3" fmla="*/ 1425773 w 7208329"/>
              <a:gd name="connsiteY3" fmla="*/ 0 h 6858000"/>
              <a:gd name="connsiteX4" fmla="*/ 1300332 w 7208329"/>
              <a:gd name="connsiteY4" fmla="*/ 0 h 6858000"/>
              <a:gd name="connsiteX5" fmla="*/ 1288123 w 7208329"/>
              <a:gd name="connsiteY5" fmla="*/ 0 h 6858000"/>
              <a:gd name="connsiteX6" fmla="*/ 414253 w 7208329"/>
              <a:gd name="connsiteY6" fmla="*/ 0 h 6858000"/>
              <a:gd name="connsiteX7" fmla="*/ 80302 w 7208329"/>
              <a:gd name="connsiteY7" fmla="*/ 0 h 6858000"/>
              <a:gd name="connsiteX8" fmla="*/ 47706 w 7208329"/>
              <a:gd name="connsiteY8" fmla="*/ 0 h 6858000"/>
              <a:gd name="connsiteX9" fmla="*/ 0 w 7208329"/>
              <a:gd name="connsiteY9" fmla="*/ 0 h 6858000"/>
              <a:gd name="connsiteX10" fmla="*/ 0 w 7208329"/>
              <a:gd name="connsiteY10" fmla="*/ 6858000 h 6858000"/>
              <a:gd name="connsiteX11" fmla="*/ 47706 w 7208329"/>
              <a:gd name="connsiteY11" fmla="*/ 6858000 h 6858000"/>
              <a:gd name="connsiteX12" fmla="*/ 80302 w 7208329"/>
              <a:gd name="connsiteY12" fmla="*/ 6858000 h 6858000"/>
              <a:gd name="connsiteX13" fmla="*/ 414253 w 7208329"/>
              <a:gd name="connsiteY13" fmla="*/ 6858000 h 6858000"/>
              <a:gd name="connsiteX14" fmla="*/ 1117379 w 7208329"/>
              <a:gd name="connsiteY14" fmla="*/ 6858000 h 6858000"/>
              <a:gd name="connsiteX15" fmla="*/ 1288123 w 7208329"/>
              <a:gd name="connsiteY15" fmla="*/ 6858000 h 6858000"/>
              <a:gd name="connsiteX16" fmla="*/ 1300332 w 7208329"/>
              <a:gd name="connsiteY16" fmla="*/ 6858000 h 6858000"/>
              <a:gd name="connsiteX17" fmla="*/ 1592911 w 7208329"/>
              <a:gd name="connsiteY17" fmla="*/ 6858000 h 6858000"/>
              <a:gd name="connsiteX18" fmla="*/ 2918914 w 7208329"/>
              <a:gd name="connsiteY18" fmla="*/ 6858000 h 6858000"/>
              <a:gd name="connsiteX19" fmla="*/ 4705575 w 7208329"/>
              <a:gd name="connsiteY19" fmla="*/ 6858000 h 6858000"/>
              <a:gd name="connsiteX20" fmla="*/ 4817331 w 7208329"/>
              <a:gd name="connsiteY20" fmla="*/ 6780599 h 6858000"/>
              <a:gd name="connsiteX21" fmla="*/ 5333979 w 7208329"/>
              <a:gd name="connsiteY21" fmla="*/ 6374814 h 6858000"/>
              <a:gd name="connsiteX22" fmla="*/ 7208329 w 7208329"/>
              <a:gd name="connsiteY22" fmla="*/ 3621656 h 6858000"/>
              <a:gd name="connsiteX23" fmla="*/ 5607430 w 7208329"/>
              <a:gd name="connsiteY23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208329" h="6858000">
                <a:moveTo>
                  <a:pt x="5585306" y="0"/>
                </a:moveTo>
                <a:lnTo>
                  <a:pt x="2918914" y="0"/>
                </a:lnTo>
                <a:lnTo>
                  <a:pt x="1592911" y="0"/>
                </a:lnTo>
                <a:lnTo>
                  <a:pt x="1425773" y="0"/>
                </a:lnTo>
                <a:lnTo>
                  <a:pt x="1300332" y="0"/>
                </a:lnTo>
                <a:lnTo>
                  <a:pt x="1288123" y="0"/>
                </a:lnTo>
                <a:lnTo>
                  <a:pt x="414253" y="0"/>
                </a:lnTo>
                <a:lnTo>
                  <a:pt x="80302" y="0"/>
                </a:lnTo>
                <a:lnTo>
                  <a:pt x="47706" y="0"/>
                </a:lnTo>
                <a:lnTo>
                  <a:pt x="0" y="0"/>
                </a:lnTo>
                <a:lnTo>
                  <a:pt x="0" y="6858000"/>
                </a:lnTo>
                <a:lnTo>
                  <a:pt x="47706" y="6858000"/>
                </a:lnTo>
                <a:lnTo>
                  <a:pt x="80302" y="6858000"/>
                </a:lnTo>
                <a:lnTo>
                  <a:pt x="414253" y="6858000"/>
                </a:lnTo>
                <a:lnTo>
                  <a:pt x="1117379" y="6858000"/>
                </a:lnTo>
                <a:lnTo>
                  <a:pt x="1288123" y="6858000"/>
                </a:lnTo>
                <a:lnTo>
                  <a:pt x="1300332" y="6858000"/>
                </a:lnTo>
                <a:lnTo>
                  <a:pt x="1592911" y="6858000"/>
                </a:lnTo>
                <a:lnTo>
                  <a:pt x="2918914" y="6858000"/>
                </a:lnTo>
                <a:lnTo>
                  <a:pt x="4705575" y="6858000"/>
                </a:lnTo>
                <a:lnTo>
                  <a:pt x="4817331" y="6780599"/>
                </a:lnTo>
                <a:cubicBezTo>
                  <a:pt x="4991149" y="6653108"/>
                  <a:pt x="5161776" y="6515397"/>
                  <a:pt x="5333979" y="6374814"/>
                </a:cubicBezTo>
                <a:cubicBezTo>
                  <a:pt x="6279604" y="5602839"/>
                  <a:pt x="7208329" y="4969131"/>
                  <a:pt x="7208329" y="3621656"/>
                </a:cubicBezTo>
                <a:cubicBezTo>
                  <a:pt x="7208329" y="2093192"/>
                  <a:pt x="6634593" y="754641"/>
                  <a:pt x="5607430" y="14997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3">
            <a:extLst>
              <a:ext uri="{FF2B5EF4-FFF2-40B4-BE49-F238E27FC236}">
                <a16:creationId xmlns:a16="http://schemas.microsoft.com/office/drawing/2014/main" id="{D666E03A-A340-D6C3-5252-3C1E52644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1139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1E0316-7F5A-0B1B-EA1F-11C7FE2A84C5}"/>
              </a:ext>
            </a:extLst>
          </p:cNvPr>
          <p:cNvSpPr txBox="1"/>
          <p:nvPr/>
        </p:nvSpPr>
        <p:spPr>
          <a:xfrm>
            <a:off x="5970897" y="1346268"/>
            <a:ext cx="5568285" cy="28094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1413359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51FF372-76FF-0CFC-1648-BA4503C1D2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847180"/>
              </p:ext>
            </p:extLst>
          </p:nvPr>
        </p:nvGraphicFramePr>
        <p:xfrm>
          <a:off x="1" y="-39757"/>
          <a:ext cx="12191999" cy="68977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1589">
                  <a:extLst>
                    <a:ext uri="{9D8B030D-6E8A-4147-A177-3AD203B41FA5}">
                      <a16:colId xmlns:a16="http://schemas.microsoft.com/office/drawing/2014/main" val="2065017792"/>
                    </a:ext>
                  </a:extLst>
                </a:gridCol>
                <a:gridCol w="3269147">
                  <a:extLst>
                    <a:ext uri="{9D8B030D-6E8A-4147-A177-3AD203B41FA5}">
                      <a16:colId xmlns:a16="http://schemas.microsoft.com/office/drawing/2014/main" val="1037356766"/>
                    </a:ext>
                  </a:extLst>
                </a:gridCol>
                <a:gridCol w="1643198">
                  <a:extLst>
                    <a:ext uri="{9D8B030D-6E8A-4147-A177-3AD203B41FA5}">
                      <a16:colId xmlns:a16="http://schemas.microsoft.com/office/drawing/2014/main" val="1295293513"/>
                    </a:ext>
                  </a:extLst>
                </a:gridCol>
                <a:gridCol w="4908065">
                  <a:extLst>
                    <a:ext uri="{9D8B030D-6E8A-4147-A177-3AD203B41FA5}">
                      <a16:colId xmlns:a16="http://schemas.microsoft.com/office/drawing/2014/main" val="666263187"/>
                    </a:ext>
                  </a:extLst>
                </a:gridCol>
              </a:tblGrid>
              <a:tr h="575271"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Purpose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Techniques &amp; Methods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3963237"/>
                  </a:ext>
                </a:extLst>
              </a:tr>
              <a:tr h="413130">
                <a:tc rowSpan="4">
                  <a:txBody>
                    <a:bodyPr/>
                    <a:lstStyle/>
                    <a:p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Intent Classification</a:t>
                      </a: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Identify user intent in queries</a:t>
                      </a: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Curated labelled dataset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5827656"/>
                  </a:ext>
                </a:extLst>
              </a:tr>
              <a:tr h="445389">
                <a:tc vMerge="1">
                  <a:txBody>
                    <a:bodyPr/>
                    <a:lstStyle/>
                    <a:p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Word embeddings: BERT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6891887"/>
                  </a:ext>
                </a:extLst>
              </a:tr>
              <a:tr h="663796">
                <a:tc vMerge="1">
                  <a:txBody>
                    <a:bodyPr/>
                    <a:lstStyle/>
                    <a:p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LSTM with Attention Mechanism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3279514"/>
                  </a:ext>
                </a:extLst>
              </a:tr>
              <a:tr h="702069">
                <a:tc vMerge="1">
                  <a:txBody>
                    <a:bodyPr/>
                    <a:lstStyle/>
                    <a:p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Accuracy as the performance metric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6048621"/>
                  </a:ext>
                </a:extLst>
              </a:tr>
              <a:tr h="702321">
                <a:tc rowSpan="3">
                  <a:txBody>
                    <a:bodyPr/>
                    <a:lstStyle/>
                    <a:p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Named Entity Recognition (NER)</a:t>
                      </a:r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Identify disease, symptoms, and medicine entities</a:t>
                      </a:r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Annotated dataset with labelled entities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4036"/>
                  </a:ext>
                </a:extLst>
              </a:tr>
              <a:tr h="663796">
                <a:tc vMerge="1">
                  <a:txBody>
                    <a:bodyPr/>
                    <a:lstStyle/>
                    <a:p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BERT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9616158"/>
                  </a:ext>
                </a:extLst>
              </a:tr>
              <a:tr h="702069">
                <a:tc vMerge="1">
                  <a:txBody>
                    <a:bodyPr/>
                    <a:lstStyle/>
                    <a:p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F1-Score as the evaluation metric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9735680"/>
                  </a:ext>
                </a:extLst>
              </a:tr>
              <a:tr h="702321">
                <a:tc rowSpan="3">
                  <a:txBody>
                    <a:bodyPr/>
                    <a:lstStyle/>
                    <a:p>
                      <a:r>
                        <a:rPr lang="en-IN" sz="20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Contextual Understanding</a:t>
                      </a:r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algn="l"/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Maintain context in conversation and generate valid responses</a:t>
                      </a:r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Phase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Data augmentation, cross-validation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0368814"/>
                  </a:ext>
                </a:extLst>
              </a:tr>
              <a:tr h="663796">
                <a:tc vMerge="1">
                  <a:txBody>
                    <a:bodyPr/>
                    <a:lstStyle/>
                    <a:p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Fine-tune FLAN-T5, GPT models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5428420"/>
                  </a:ext>
                </a:extLst>
              </a:tr>
              <a:tr h="663796">
                <a:tc vMerge="1">
                  <a:txBody>
                    <a:bodyPr/>
                    <a:lstStyle/>
                    <a:p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IN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Human Feedback and RL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71350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8729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5B046-D7E4-73FD-C250-6D122CD89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>
                <a:latin typeface="Times New Roman" panose="02020603050405020304" pitchFamily="18" charset="0"/>
                <a:cs typeface="Times New Roman" panose="02020603050405020304" pitchFamily="18" charset="0"/>
              </a:rPr>
              <a:t>Project Lifecycle</a:t>
            </a:r>
            <a:endParaRPr lang="en-US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46E34B-A310-BCDA-87E9-531FA7B3D2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765" y="1541721"/>
            <a:ext cx="9602420" cy="39314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409811-AD5B-D58A-6FFB-A0EA8019549C}"/>
              </a:ext>
            </a:extLst>
          </p:cNvPr>
          <p:cNvSpPr txBox="1"/>
          <p:nvPr/>
        </p:nvSpPr>
        <p:spPr>
          <a:xfrm>
            <a:off x="3215724" y="5759799"/>
            <a:ext cx="57605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Structure of general LLM based Applications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0646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356A61-7E96-A3CC-9EAA-BD990C665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kern="12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Design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734DC71-31E8-9706-5238-9ADDF35239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562" y="3530975"/>
            <a:ext cx="10770819" cy="193874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6BD6082-2308-3727-9D8C-E2B91F8852F2}"/>
              </a:ext>
            </a:extLst>
          </p:cNvPr>
          <p:cNvSpPr/>
          <p:nvPr/>
        </p:nvSpPr>
        <p:spPr>
          <a:xfrm>
            <a:off x="644056" y="3114961"/>
            <a:ext cx="5022096" cy="2670196"/>
          </a:xfrm>
          <a:prstGeom prst="rect">
            <a:avLst/>
          </a:prstGeom>
          <a:noFill/>
          <a:ln>
            <a:solidFill>
              <a:schemeClr val="dk1">
                <a:shade val="15000"/>
              </a:schemeClr>
            </a:solidFill>
            <a:prstDash val="sysDash"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37CE96-85B6-AD0D-52CA-B99C14466F6A}"/>
              </a:ext>
            </a:extLst>
          </p:cNvPr>
          <p:cNvSpPr/>
          <p:nvPr/>
        </p:nvSpPr>
        <p:spPr>
          <a:xfrm>
            <a:off x="5886089" y="3114961"/>
            <a:ext cx="5685796" cy="2670196"/>
          </a:xfrm>
          <a:prstGeom prst="rect">
            <a:avLst/>
          </a:prstGeom>
          <a:noFill/>
          <a:ln>
            <a:solidFill>
              <a:schemeClr val="dk1">
                <a:shade val="15000"/>
              </a:schemeClr>
            </a:solidFill>
            <a:prstDash val="sysDash"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3448D5-17D7-27BD-D516-431DB2E92A99}"/>
              </a:ext>
            </a:extLst>
          </p:cNvPr>
          <p:cNvSpPr txBox="1"/>
          <p:nvPr/>
        </p:nvSpPr>
        <p:spPr>
          <a:xfrm>
            <a:off x="2466527" y="2632805"/>
            <a:ext cx="1061192" cy="4378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20217">
              <a:spcAft>
                <a:spcPts val="690"/>
              </a:spcAft>
            </a:pPr>
            <a:r>
              <a:rPr lang="en-US" sz="2153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Phase 1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02239D-9FCC-1A56-C632-D33B32640E9E}"/>
              </a:ext>
            </a:extLst>
          </p:cNvPr>
          <p:cNvSpPr txBox="1"/>
          <p:nvPr/>
        </p:nvSpPr>
        <p:spPr>
          <a:xfrm>
            <a:off x="7971955" y="2632805"/>
            <a:ext cx="1061192" cy="4378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20217">
              <a:spcAft>
                <a:spcPts val="690"/>
              </a:spcAft>
            </a:pPr>
            <a:r>
              <a:rPr lang="en-US" sz="2153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Phase 2</a:t>
            </a: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8654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BAFE6C-1944-EA21-9A83-ED09ABEE1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Description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F768682-DF6E-B782-3356-0DE7854BC7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2394600"/>
              </p:ext>
            </p:extLst>
          </p:nvPr>
        </p:nvGraphicFramePr>
        <p:xfrm>
          <a:off x="493791" y="1966293"/>
          <a:ext cx="11204419" cy="44521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36600">
                  <a:extLst>
                    <a:ext uri="{9D8B030D-6E8A-4147-A177-3AD203B41FA5}">
                      <a16:colId xmlns:a16="http://schemas.microsoft.com/office/drawing/2014/main" val="780579490"/>
                    </a:ext>
                  </a:extLst>
                </a:gridCol>
                <a:gridCol w="2842487">
                  <a:extLst>
                    <a:ext uri="{9D8B030D-6E8A-4147-A177-3AD203B41FA5}">
                      <a16:colId xmlns:a16="http://schemas.microsoft.com/office/drawing/2014/main" val="453637846"/>
                    </a:ext>
                  </a:extLst>
                </a:gridCol>
                <a:gridCol w="5325332">
                  <a:extLst>
                    <a:ext uri="{9D8B030D-6E8A-4147-A177-3AD203B41FA5}">
                      <a16:colId xmlns:a16="http://schemas.microsoft.com/office/drawing/2014/main" val="912365881"/>
                    </a:ext>
                  </a:extLst>
                </a:gridCol>
              </a:tblGrid>
              <a:tr h="778485">
                <a:tc>
                  <a:txBody>
                    <a:bodyPr/>
                    <a:lstStyle/>
                    <a:p>
                      <a:pPr algn="ctr"/>
                      <a:r>
                        <a:rPr lang="en-IN" sz="21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Intent Classification</a:t>
                      </a:r>
                      <a:endParaRPr lang="en-IN" sz="2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6506" marR="96506" marT="48253" marB="4825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1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Named Entity Recognition</a:t>
                      </a:r>
                      <a:endParaRPr lang="en-IN" sz="21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6506" marR="96506" marT="48253" marB="4825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21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Response Generation</a:t>
                      </a:r>
                    </a:p>
                  </a:txBody>
                  <a:tcPr marL="96506" marR="96506" marT="48253" marB="48253" anchor="ctr"/>
                </a:tc>
                <a:extLst>
                  <a:ext uri="{0D108BD9-81ED-4DB2-BD59-A6C34878D82A}">
                    <a16:rowId xmlns:a16="http://schemas.microsoft.com/office/drawing/2014/main" val="2898613050"/>
                  </a:ext>
                </a:extLst>
              </a:tr>
              <a:tr h="3673676">
                <a:tc>
                  <a:txBody>
                    <a:bodyPr/>
                    <a:lstStyle/>
                    <a:p>
                      <a:r>
                        <a:rPr lang="en-US" sz="2100" b="1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Input: </a:t>
                      </a:r>
                      <a:r>
                        <a:rPr lang="en-US" sz="210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"What are the symptoms of Influenza?”</a:t>
                      </a:r>
                    </a:p>
                    <a:p>
                      <a:endParaRPr lang="en-US" sz="2100" i="0" kern="120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US" sz="2100" b="1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Label</a:t>
                      </a:r>
                      <a:r>
                        <a:rPr lang="en-US" sz="210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 "Influenza"</a:t>
                      </a:r>
                    </a:p>
                    <a:p>
                      <a:endParaRPr lang="en-IN" sz="2100"/>
                    </a:p>
                  </a:txBody>
                  <a:tcPr marL="96506" marR="96506" marT="48253" marB="48253" anchor="ctr"/>
                </a:tc>
                <a:tc>
                  <a:txBody>
                    <a:bodyPr/>
                    <a:lstStyle/>
                    <a:p>
                      <a:r>
                        <a:rPr lang="en-US" sz="2100" b="1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Input: </a:t>
                      </a:r>
                      <a:r>
                        <a:rPr lang="en-US" sz="21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"I have a persistent cough and fever.”</a:t>
                      </a:r>
                    </a:p>
                    <a:p>
                      <a:endParaRPr lang="en-US" sz="2100" b="0" i="0" kern="120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b="1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Entities: </a:t>
                      </a:r>
                      <a:r>
                        <a:rPr lang="en-US" sz="21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" persistent ”, “cough”, “fever”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100" b="0" i="0" kern="120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b="1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Labels:</a:t>
                      </a:r>
                      <a:r>
                        <a:rPr lang="en-US" sz="21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[0,0,0,4,3,0,3]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100" b="0" i="0" kern="120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endParaRPr lang="en-US" sz="2100" b="0" i="0" kern="120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endParaRPr lang="en-IN" sz="2100"/>
                    </a:p>
                  </a:txBody>
                  <a:tcPr marL="96506" marR="96506" marT="48253" marB="48253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b="1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Input: </a:t>
                      </a:r>
                      <a:r>
                        <a:rPr lang="en-US" sz="21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"What are the medicines of diabetes?”</a:t>
                      </a:r>
                    </a:p>
                    <a:p>
                      <a:endParaRPr lang="en-US" sz="2100" b="0" i="0" kern="120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r>
                        <a:rPr lang="en-US" sz="2100" b="1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Response: </a:t>
                      </a:r>
                      <a:r>
                        <a:rPr lang="en-US" sz="21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"The medicines for diabetes include: Fiber-containing foods, Antiplatelet medications, Lifestyle changes, Sulfonylureas, Calcium channel blockers, Bismuth subsalicylate supplements.”</a:t>
                      </a:r>
                      <a:endParaRPr lang="en-IN" sz="2100"/>
                    </a:p>
                  </a:txBody>
                  <a:tcPr marL="96506" marR="96506" marT="48253" marB="48253" anchor="ctr"/>
                </a:tc>
                <a:extLst>
                  <a:ext uri="{0D108BD9-81ED-4DB2-BD59-A6C34878D82A}">
                    <a16:rowId xmlns:a16="http://schemas.microsoft.com/office/drawing/2014/main" val="3988911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0650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77D87B-21E4-FC02-1589-349865895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3" y="1153572"/>
            <a:ext cx="3341827" cy="4461163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</a:t>
            </a: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C65F9-7B88-ED71-015D-52A6392BDA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0560" y="1153572"/>
            <a:ext cx="6909805" cy="4789039"/>
          </a:xfrm>
        </p:spPr>
        <p:txBody>
          <a:bodyPr anchor="ctr">
            <a:normAutofit/>
          </a:bodyPr>
          <a:lstStyle/>
          <a:p>
            <a:pPr algn="just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Ensured richness and variety in prompt examples by tapping into Hugging Face's extensive resources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tailored curation of datasets played a crucial role in optimizing the HealthBot's training process, ensuring relevance, accuracy, and adaptability to diverse healthcare queries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Lowercasing ensures uniform treatment of text, avoiding inconsistencies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Tokenization prepares text for structured analysis, enables efficient handling of individual words or tokens in subsequent stages</a:t>
            </a:r>
          </a:p>
          <a:p>
            <a:pPr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731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C6412-A654-AEC5-9AD5-A1A24DFB9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653" y="272360"/>
            <a:ext cx="10515600" cy="1325563"/>
          </a:xfrm>
        </p:spPr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Distribution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3448007-5F77-2D11-4DE8-4DE77F9B58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950" y="1597923"/>
            <a:ext cx="9620250" cy="4961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5274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A3DC5F-87E7-2970-DB6F-E4CE15D13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en-US" sz="40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Knowledge Graph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CC637F4-E608-5F5E-8788-D1354EED5FF2}"/>
              </a:ext>
            </a:extLst>
          </p:cNvPr>
          <p:cNvSpPr txBox="1"/>
          <p:nvPr/>
        </p:nvSpPr>
        <p:spPr>
          <a:xfrm>
            <a:off x="4504548" y="473874"/>
            <a:ext cx="705384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Structured as hierarchical dictionaries, with disease names at the top level, symptoms and medicine within the second level, and their respective names at the lowest level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detected entities are mapped to the knowledge graph to extract the required information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248F7B11-4016-8FBF-05A6-7A7EAD670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1500" y="2257425"/>
            <a:ext cx="6946873" cy="3641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22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611</TotalTime>
  <Words>1137</Words>
  <Application>Microsoft Macintosh PowerPoint</Application>
  <PresentationFormat>Widescreen</PresentationFormat>
  <Paragraphs>166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Meiryo</vt:lpstr>
      <vt:lpstr>Arial</vt:lpstr>
      <vt:lpstr>Calibri</vt:lpstr>
      <vt:lpstr>Calibri Light</vt:lpstr>
      <vt:lpstr>Courier New</vt:lpstr>
      <vt:lpstr>Times New Roman</vt:lpstr>
      <vt:lpstr>Office Theme</vt:lpstr>
      <vt:lpstr>HealthBot: Intelligent Healthcare Assistant using Large Language Models </vt:lpstr>
      <vt:lpstr>Introduction</vt:lpstr>
      <vt:lpstr>PowerPoint Presentation</vt:lpstr>
      <vt:lpstr>Project Lifecycle</vt:lpstr>
      <vt:lpstr>Project Design</vt:lpstr>
      <vt:lpstr>Data Description</vt:lpstr>
      <vt:lpstr>Data Preprocessing</vt:lpstr>
      <vt:lpstr>Data Distribution</vt:lpstr>
      <vt:lpstr>Knowledge Graph</vt:lpstr>
      <vt:lpstr>Prompt Engineering</vt:lpstr>
      <vt:lpstr>Fine Tuning</vt:lpstr>
      <vt:lpstr>Parameters for Response Generation</vt:lpstr>
      <vt:lpstr>Reinforcement Learning</vt:lpstr>
      <vt:lpstr>Large Language Models</vt:lpstr>
      <vt:lpstr>Results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Challenges</vt:lpstr>
      <vt:lpstr>PowerPoint Presentation</vt:lpstr>
      <vt:lpstr>Future Scope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HealthBot: Intelligent Healthcare Assistant using Large Language Models </dc:title>
  <dc:creator>Nikhil Gudipally</dc:creator>
  <cp:lastModifiedBy>Nikhil Gudipally</cp:lastModifiedBy>
  <cp:revision>50</cp:revision>
  <dcterms:created xsi:type="dcterms:W3CDTF">2023-12-05T00:23:25Z</dcterms:created>
  <dcterms:modified xsi:type="dcterms:W3CDTF">2023-12-05T22:40:11Z</dcterms:modified>
</cp:coreProperties>
</file>

<file path=docProps/thumbnail.jpeg>
</file>